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82" r:id="rId2"/>
    <p:sldId id="380" r:id="rId3"/>
    <p:sldId id="381" r:id="rId4"/>
    <p:sldId id="342" r:id="rId5"/>
    <p:sldId id="383" r:id="rId6"/>
    <p:sldId id="384" r:id="rId7"/>
    <p:sldId id="385" r:id="rId8"/>
    <p:sldId id="386" r:id="rId9"/>
    <p:sldId id="394" r:id="rId10"/>
    <p:sldId id="395" r:id="rId11"/>
    <p:sldId id="396" r:id="rId12"/>
    <p:sldId id="397" r:id="rId13"/>
    <p:sldId id="387" r:id="rId14"/>
    <p:sldId id="388" r:id="rId15"/>
    <p:sldId id="389" r:id="rId16"/>
    <p:sldId id="390" r:id="rId17"/>
    <p:sldId id="391" r:id="rId18"/>
    <p:sldId id="392" r:id="rId19"/>
    <p:sldId id="349" r:id="rId20"/>
    <p:sldId id="393" r:id="rId21"/>
    <p:sldId id="340" r:id="rId22"/>
    <p:sldId id="271" r:id="rId23"/>
    <p:sldId id="399" r:id="rId24"/>
    <p:sldId id="398" r:id="rId25"/>
    <p:sldId id="400" r:id="rId26"/>
    <p:sldId id="401" r:id="rId27"/>
    <p:sldId id="402" r:id="rId28"/>
    <p:sldId id="419" r:id="rId29"/>
    <p:sldId id="344" r:id="rId30"/>
    <p:sldId id="371" r:id="rId31"/>
    <p:sldId id="355" r:id="rId32"/>
    <p:sldId id="364" r:id="rId33"/>
    <p:sldId id="365" r:id="rId34"/>
    <p:sldId id="404" r:id="rId35"/>
    <p:sldId id="372" r:id="rId36"/>
    <p:sldId id="373" r:id="rId37"/>
    <p:sldId id="374" r:id="rId38"/>
    <p:sldId id="375" r:id="rId39"/>
    <p:sldId id="376" r:id="rId40"/>
    <p:sldId id="377" r:id="rId41"/>
    <p:sldId id="378" r:id="rId42"/>
    <p:sldId id="379" r:id="rId43"/>
    <p:sldId id="408" r:id="rId44"/>
    <p:sldId id="406" r:id="rId45"/>
    <p:sldId id="407" r:id="rId46"/>
    <p:sldId id="409" r:id="rId47"/>
    <p:sldId id="413" r:id="rId48"/>
    <p:sldId id="414" r:id="rId49"/>
    <p:sldId id="410" r:id="rId50"/>
    <p:sldId id="415" r:id="rId51"/>
    <p:sldId id="417" r:id="rId52"/>
    <p:sldId id="418"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9" autoAdjust="0"/>
    <p:restoredTop sz="89322" autoAdjust="0"/>
  </p:normalViewPr>
  <p:slideViewPr>
    <p:cSldViewPr>
      <p:cViewPr varScale="1">
        <p:scale>
          <a:sx n="80" d="100"/>
          <a:sy n="80" d="100"/>
        </p:scale>
        <p:origin x="-656" y="-9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200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988DA7-652E-411C-AC6B-9DECCF795181}" type="datetimeFigureOut">
              <a:rPr lang="en-US" smtClean="0"/>
              <a:pPr/>
              <a:t>2/15/13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F3F3A2-4CB2-4280-92F2-A775C7AFE2B3}" type="slidenum">
              <a:rPr lang="en-US" smtClean="0"/>
              <a:pPr/>
              <a:t>‹#›</a:t>
            </a:fld>
            <a:endParaRPr lang="en-US"/>
          </a:p>
        </p:txBody>
      </p:sp>
    </p:spTree>
    <p:extLst>
      <p:ext uri="{BB962C8B-B14F-4D97-AF65-F5344CB8AC3E}">
        <p14:creationId xmlns:p14="http://schemas.microsoft.com/office/powerpoint/2010/main" val="670554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Teaser process tool for all investigations except </a:t>
            </a:r>
            <a:r>
              <a:rPr lang="en-US" smtClean="0"/>
              <a:t>soda water</a:t>
            </a:r>
            <a:endParaRPr lang="en-US"/>
          </a:p>
        </p:txBody>
      </p:sp>
      <p:sp>
        <p:nvSpPr>
          <p:cNvPr id="4" name="Slide Number Placeholder 3"/>
          <p:cNvSpPr>
            <a:spLocks noGrp="1"/>
          </p:cNvSpPr>
          <p:nvPr>
            <p:ph type="sldNum" sz="quarter" idx="10"/>
          </p:nvPr>
        </p:nvSpPr>
        <p:spPr/>
        <p:txBody>
          <a:bodyPr/>
          <a:lstStyle/>
          <a:p>
            <a:fld id="{40584B5F-A95C-F341-8928-374B3787E7F9}" type="slidenum">
              <a:rPr lang="en-US" smtClean="0"/>
              <a:pPr/>
              <a:t>2</a:t>
            </a:fld>
            <a:endParaRPr lang="en-US"/>
          </a:p>
        </p:txBody>
      </p:sp>
    </p:spTree>
    <p:extLst>
      <p:ext uri="{BB962C8B-B14F-4D97-AF65-F5344CB8AC3E}">
        <p14:creationId xmlns:p14="http://schemas.microsoft.com/office/powerpoint/2010/main" val="502188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the following</a:t>
            </a:r>
            <a:r>
              <a:rPr lang="en-US" baseline="0" dirty="0" smtClean="0"/>
              <a:t> slides to talk about photosynthesis with your students and introduce the photosynthesis reading while you are waiting for the results. </a:t>
            </a:r>
            <a:endParaRPr lang="en-US" dirty="0"/>
          </a:p>
        </p:txBody>
      </p:sp>
      <p:sp>
        <p:nvSpPr>
          <p:cNvPr id="4" name="Slide Number Placeholder 3"/>
          <p:cNvSpPr>
            <a:spLocks noGrp="1"/>
          </p:cNvSpPr>
          <p:nvPr>
            <p:ph type="sldNum" sz="quarter" idx="10"/>
          </p:nvPr>
        </p:nvSpPr>
        <p:spPr/>
        <p:txBody>
          <a:bodyPr/>
          <a:lstStyle/>
          <a:p>
            <a:fld id="{D3F3F3A2-4CB2-4280-92F2-A775C7AFE2B3}" type="slidenum">
              <a:rPr lang="en-US" smtClean="0"/>
              <a:pPr/>
              <a:t>19</a:t>
            </a:fld>
            <a:endParaRPr lang="en-US"/>
          </a:p>
        </p:txBody>
      </p:sp>
    </p:spTree>
    <p:extLst>
      <p:ext uri="{BB962C8B-B14F-4D97-AF65-F5344CB8AC3E}">
        <p14:creationId xmlns:p14="http://schemas.microsoft.com/office/powerpoint/2010/main" val="3681109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Carbon: carbon is changed from CO2 into</a:t>
            </a:r>
            <a:r>
              <a:rPr lang="en-US" baseline="0" dirty="0" smtClean="0"/>
              <a:t> C6H12O6. </a:t>
            </a:r>
          </a:p>
          <a:p>
            <a:r>
              <a:rPr lang="en-US" baseline="0" dirty="0" smtClean="0"/>
              <a:t>Energy: energy is changed from light energy to chemical energy in the bonds of the glucose molecule.</a:t>
            </a:r>
            <a:endParaRPr lang="en-US" dirty="0"/>
          </a:p>
        </p:txBody>
      </p:sp>
      <p:sp>
        <p:nvSpPr>
          <p:cNvPr id="4" name="Slide Number Placeholder 3"/>
          <p:cNvSpPr>
            <a:spLocks noGrp="1"/>
          </p:cNvSpPr>
          <p:nvPr>
            <p:ph type="sldNum" sz="quarter" idx="10"/>
          </p:nvPr>
        </p:nvSpPr>
        <p:spPr/>
        <p:txBody>
          <a:bodyPr/>
          <a:lstStyle/>
          <a:p>
            <a:fld id="{D3F3F3A2-4CB2-4280-92F2-A775C7AFE2B3}" type="slidenum">
              <a:rPr lang="en-US" smtClean="0"/>
              <a:pPr/>
              <a:t>20</a:t>
            </a:fld>
            <a:endParaRPr lang="en-US"/>
          </a:p>
        </p:txBody>
      </p:sp>
    </p:spTree>
    <p:extLst>
      <p:ext uri="{BB962C8B-B14F-4D97-AF65-F5344CB8AC3E}">
        <p14:creationId xmlns:p14="http://schemas.microsoft.com/office/powerpoint/2010/main" val="887059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sugar is the product that is used to gain mass. Sugars are combined with other molecules to make</a:t>
            </a:r>
            <a:r>
              <a:rPr lang="en-US" baseline="0" dirty="0" smtClean="0"/>
              <a:t> large organic compounds (fats, carbs, and proteins) that build the body of the plant.</a:t>
            </a:r>
            <a:endParaRPr lang="en-US" dirty="0"/>
          </a:p>
        </p:txBody>
      </p:sp>
      <p:sp>
        <p:nvSpPr>
          <p:cNvPr id="4" name="Slide Number Placeholder 3"/>
          <p:cNvSpPr>
            <a:spLocks noGrp="1"/>
          </p:cNvSpPr>
          <p:nvPr>
            <p:ph type="sldNum" sz="quarter" idx="10"/>
          </p:nvPr>
        </p:nvSpPr>
        <p:spPr/>
        <p:txBody>
          <a:bodyPr/>
          <a:lstStyle/>
          <a:p>
            <a:fld id="{FDD93F3F-37C1-4A0C-82FC-8B2951D34818}" type="slidenum">
              <a:rPr lang="en-US" smtClean="0"/>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buFontTx/>
              <a:buNone/>
            </a:pPr>
            <a:r>
              <a:rPr lang="en-US" dirty="0" smtClean="0"/>
              <a:t>Reactants</a:t>
            </a:r>
            <a:r>
              <a:rPr lang="en-US" baseline="0" dirty="0" smtClean="0"/>
              <a:t> and products. This helps answer the carbon question. This takes place inside the leaf. Sugar and glucose are used </a:t>
            </a:r>
            <a:r>
              <a:rPr lang="en-US" baseline="0" dirty="0" err="1" smtClean="0"/>
              <a:t>interchangably</a:t>
            </a:r>
            <a:r>
              <a:rPr lang="en-US" baseline="0" dirty="0" smtClean="0"/>
              <a:t>.</a:t>
            </a:r>
            <a:endParaRPr lang="en-US" dirty="0" smtClean="0"/>
          </a:p>
        </p:txBody>
      </p:sp>
      <p:sp>
        <p:nvSpPr>
          <p:cNvPr id="7172" name="Slide Number Placeholder 3"/>
          <p:cNvSpPr>
            <a:spLocks noGrp="1"/>
          </p:cNvSpPr>
          <p:nvPr>
            <p:ph type="sldNum" sz="quarter" idx="5"/>
          </p:nvPr>
        </p:nvSpPr>
        <p:spPr bwMode="auto">
          <a:noFill/>
          <a:ln>
            <a:miter lim="800000"/>
            <a:headEnd/>
            <a:tailEnd/>
          </a:ln>
        </p:spPr>
        <p:txBody>
          <a:bodyPr/>
          <a:lstStyle/>
          <a:p>
            <a:fld id="{BCCEE219-5FE2-4D4F-925C-AD18AD8B202D}" type="slidenum">
              <a:rPr lang="en-US" smtClean="0"/>
              <a:pPr/>
              <a:t>22</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that in this poster, reactants</a:t>
            </a:r>
            <a:r>
              <a:rPr lang="en-US" baseline="0" dirty="0" smtClean="0"/>
              <a:t> (starting materials) will go in the square on the left, and “products” (ending materials) will go in the square on the right. </a:t>
            </a:r>
            <a:endParaRPr lang="en-US" dirty="0"/>
          </a:p>
        </p:txBody>
      </p:sp>
      <p:sp>
        <p:nvSpPr>
          <p:cNvPr id="4" name="Slide Number Placeholder 3"/>
          <p:cNvSpPr>
            <a:spLocks noGrp="1"/>
          </p:cNvSpPr>
          <p:nvPr>
            <p:ph type="sldNum" sz="quarter" idx="10"/>
          </p:nvPr>
        </p:nvSpPr>
        <p:spPr/>
        <p:txBody>
          <a:bodyPr/>
          <a:lstStyle/>
          <a:p>
            <a:fld id="{B5505213-2EAF-4742-ACEE-8DB80909AB75}" type="slidenum">
              <a:rPr lang="en-US" smtClean="0"/>
              <a:pPr/>
              <a:t>27</a:t>
            </a:fld>
            <a:endParaRPr lang="en-US"/>
          </a:p>
        </p:txBody>
      </p:sp>
    </p:spTree>
    <p:extLst>
      <p:ext uri="{BB962C8B-B14F-4D97-AF65-F5344CB8AC3E}">
        <p14:creationId xmlns:p14="http://schemas.microsoft.com/office/powerpoint/2010/main" val="83303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05213-2EAF-4742-ACEE-8DB80909AB75}" type="slidenum">
              <a:rPr lang="en-US" smtClean="0"/>
              <a:pPr/>
              <a:t>28</a:t>
            </a:fld>
            <a:endParaRPr lang="en-US"/>
          </a:p>
        </p:txBody>
      </p:sp>
    </p:spTree>
    <p:extLst>
      <p:ext uri="{BB962C8B-B14F-4D97-AF65-F5344CB8AC3E}">
        <p14:creationId xmlns:p14="http://schemas.microsoft.com/office/powerpoint/2010/main" val="83303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Refresh from Systems and Scale: how would we write and say the chemical equation for photosynthesis? </a:t>
            </a:r>
            <a:endParaRPr lang="en-US" dirty="0"/>
          </a:p>
        </p:txBody>
      </p:sp>
      <p:sp>
        <p:nvSpPr>
          <p:cNvPr id="4" name="Slide Number Placeholder 3"/>
          <p:cNvSpPr>
            <a:spLocks noGrp="1"/>
          </p:cNvSpPr>
          <p:nvPr>
            <p:ph type="sldNum" sz="quarter" idx="10"/>
          </p:nvPr>
        </p:nvSpPr>
        <p:spPr/>
        <p:txBody>
          <a:bodyPr/>
          <a:lstStyle/>
          <a:p>
            <a:fld id="{D3F3F3A2-4CB2-4280-92F2-A775C7AFE2B3}" type="slidenum">
              <a:rPr lang="en-US" smtClean="0"/>
              <a:pPr/>
              <a:t>29</a:t>
            </a:fld>
            <a:endParaRPr lang="en-US"/>
          </a:p>
        </p:txBody>
      </p:sp>
    </p:spTree>
    <p:extLst>
      <p:ext uri="{BB962C8B-B14F-4D97-AF65-F5344CB8AC3E}">
        <p14:creationId xmlns:p14="http://schemas.microsoft.com/office/powerpoint/2010/main" val="2025403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Look</a:t>
            </a:r>
            <a:r>
              <a:rPr lang="en-US" baseline="0" dirty="0" smtClean="0"/>
              <a:t> at movement of atoms during photosynthesis.. This slide also helps answer the carbon question.</a:t>
            </a:r>
            <a:endParaRPr lang="en-US" dirty="0" smtClean="0"/>
          </a:p>
        </p:txBody>
      </p:sp>
      <p:sp>
        <p:nvSpPr>
          <p:cNvPr id="9220" name="Slide Number Placeholder 3"/>
          <p:cNvSpPr>
            <a:spLocks noGrp="1"/>
          </p:cNvSpPr>
          <p:nvPr>
            <p:ph type="sldNum" sz="quarter" idx="5"/>
          </p:nvPr>
        </p:nvSpPr>
        <p:spPr bwMode="auto">
          <a:noFill/>
          <a:ln>
            <a:miter lim="800000"/>
            <a:headEnd/>
            <a:tailEnd/>
          </a:ln>
        </p:spPr>
        <p:txBody>
          <a:bodyPr/>
          <a:lstStyle/>
          <a:p>
            <a:fld id="{FF3A7374-06B7-4C03-BE64-BBF3AEB00842}" type="slidenum">
              <a:rPr lang="en-US" smtClean="0"/>
              <a:pPr/>
              <a:t>31</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Teaser process tool for all investigations except </a:t>
            </a:r>
            <a:r>
              <a:rPr lang="en-US" smtClean="0"/>
              <a:t>soda water</a:t>
            </a:r>
            <a:endParaRPr lang="en-US"/>
          </a:p>
        </p:txBody>
      </p:sp>
      <p:sp>
        <p:nvSpPr>
          <p:cNvPr id="4" name="Slide Number Placeholder 3"/>
          <p:cNvSpPr>
            <a:spLocks noGrp="1"/>
          </p:cNvSpPr>
          <p:nvPr>
            <p:ph type="sldNum" sz="quarter" idx="10"/>
          </p:nvPr>
        </p:nvSpPr>
        <p:spPr/>
        <p:txBody>
          <a:bodyPr/>
          <a:lstStyle/>
          <a:p>
            <a:fld id="{40584B5F-A95C-F341-8928-374B3787E7F9}" type="slidenum">
              <a:rPr lang="en-US" smtClean="0"/>
              <a:pPr/>
              <a:t>34</a:t>
            </a:fld>
            <a:endParaRPr lang="en-US"/>
          </a:p>
        </p:txBody>
      </p:sp>
    </p:spTree>
    <p:extLst>
      <p:ext uri="{BB962C8B-B14F-4D97-AF65-F5344CB8AC3E}">
        <p14:creationId xmlns:p14="http://schemas.microsoft.com/office/powerpoint/2010/main" val="502188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EA79980B-C21C-6C44-8631-A249861AF64D}" type="slidenum">
              <a:rPr lang="en-US" altLang="zh-CN" sz="1200"/>
              <a:pPr eaLnBrk="1" hangingPunct="1"/>
              <a:t>35</a:t>
            </a:fld>
            <a:endParaRPr lang="en-US" altLang="zh-CN"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rPr>
              <a:t>Introduce students to the purpose of the activity: to look at a plant from different scales: large scale, macroscopic, microscopic, and atomic-molecular.</a:t>
            </a:r>
          </a:p>
          <a:p>
            <a:r>
              <a:rPr lang="en-US">
                <a:ea typeface="宋体" charset="0"/>
              </a:rPr>
              <a:t>Answering the carbon and energy questions: what form do carbon and energy take in a plant?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students</a:t>
            </a:r>
            <a:r>
              <a:rPr lang="en-US" baseline="0" dirty="0" smtClean="0"/>
              <a:t> need to be reminded of the BTB colors, use the next slide. </a:t>
            </a:r>
            <a:endParaRPr lang="en-US" dirty="0"/>
          </a:p>
        </p:txBody>
      </p:sp>
      <p:sp>
        <p:nvSpPr>
          <p:cNvPr id="4" name="Slide Number Placeholder 3"/>
          <p:cNvSpPr>
            <a:spLocks noGrp="1"/>
          </p:cNvSpPr>
          <p:nvPr>
            <p:ph type="sldNum" sz="quarter" idx="10"/>
          </p:nvPr>
        </p:nvSpPr>
        <p:spPr/>
        <p:txBody>
          <a:bodyPr/>
          <a:lstStyle/>
          <a:p>
            <a:fld id="{D3F3F3A2-4CB2-4280-92F2-A775C7AFE2B3}" type="slidenum">
              <a:rPr lang="en-US" smtClean="0"/>
              <a:pPr/>
              <a:t>4</a:t>
            </a:fld>
            <a:endParaRPr lang="en-US"/>
          </a:p>
        </p:txBody>
      </p:sp>
    </p:spTree>
    <p:extLst>
      <p:ext uri="{BB962C8B-B14F-4D97-AF65-F5344CB8AC3E}">
        <p14:creationId xmlns:p14="http://schemas.microsoft.com/office/powerpoint/2010/main" val="3589922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CD12D38E-08B6-2F4D-A18F-E687743E39CB}" type="slidenum">
              <a:rPr lang="en-US" altLang="zh-CN" sz="1200"/>
              <a:pPr eaLnBrk="1" hangingPunct="1"/>
              <a:t>36</a:t>
            </a:fld>
            <a:endParaRPr lang="en-US" altLang="zh-CN" sz="120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rPr>
              <a:t>Slide 2: Large Scale</a:t>
            </a:r>
          </a:p>
          <a:p>
            <a:r>
              <a:rPr lang="en-US">
                <a:ea typeface="宋体" charset="0"/>
              </a:rPr>
              <a:t>This slide uses the Powers of Ten poster to look at plants from a Farm perspective, or 10</a:t>
            </a:r>
            <a:r>
              <a:rPr lang="en-US" baseline="30000">
                <a:ea typeface="宋体" charset="0"/>
              </a:rPr>
              <a:t>3</a:t>
            </a:r>
            <a:r>
              <a:rPr lang="en-US">
                <a:ea typeface="宋体" charset="0"/>
              </a:rPr>
              <a:t> meters.</a:t>
            </a:r>
          </a:p>
          <a:p>
            <a:r>
              <a:rPr lang="en-US">
                <a:ea typeface="宋体" charset="0"/>
              </a:rPr>
              <a:t>Answering the energy question: Where is the energy stored in this picture? Can we see it? </a:t>
            </a:r>
          </a:p>
          <a:p>
            <a:r>
              <a:rPr lang="en-US" i="1">
                <a:ea typeface="宋体" charset="0"/>
              </a:rPr>
              <a:t>Energy is stored in the form of C-H and C-C bonds in the molecules of these cells. This is not visible at this scale.</a:t>
            </a:r>
            <a:r>
              <a:rPr lang="en-US">
                <a:ea typeface="宋体" charset="0"/>
              </a:rP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E4FB6888-F7FB-3740-BC07-3BBD030D7803}" type="slidenum">
              <a:rPr lang="en-US" altLang="zh-CN" sz="1200"/>
              <a:pPr eaLnBrk="1" hangingPunct="1"/>
              <a:t>37</a:t>
            </a:fld>
            <a:endParaRPr lang="en-US" altLang="zh-CN" sz="12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rPr>
              <a:t>Slide 3 Macroscopic:</a:t>
            </a:r>
          </a:p>
          <a:p>
            <a:r>
              <a:rPr lang="en-US">
                <a:ea typeface="宋体" charset="0"/>
              </a:rPr>
              <a:t>At 10</a:t>
            </a:r>
            <a:r>
              <a:rPr lang="en-US" baseline="30000">
                <a:ea typeface="宋体" charset="0"/>
              </a:rPr>
              <a:t>0</a:t>
            </a:r>
            <a:r>
              <a:rPr lang="en-US">
                <a:ea typeface="宋体" charset="0"/>
              </a:rPr>
              <a:t> meters (1 meter), we see one individual pea plant. </a:t>
            </a:r>
          </a:p>
          <a:p>
            <a:r>
              <a:rPr lang="en-US">
                <a:ea typeface="宋体" charset="0"/>
              </a:rPr>
              <a:t>Answering the Carbon Question: What form is carbon in in this picture? </a:t>
            </a:r>
          </a:p>
          <a:p>
            <a:r>
              <a:rPr lang="en-US" i="1">
                <a:ea typeface="宋体" charset="0"/>
              </a:rPr>
              <a:t>Carbon is in the form of fats, carbohydrates, and proteins in this picture. These are the organic molecules that seeds are made of, all of which are carbon-based</a:t>
            </a:r>
            <a:r>
              <a:rPr lang="en-US">
                <a:ea typeface="宋体" charset="0"/>
              </a:rPr>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3136D51D-587B-8244-90AD-63063376B187}" type="slidenum">
              <a:rPr lang="en-US" altLang="zh-CN" sz="1200"/>
              <a:pPr eaLnBrk="1" hangingPunct="1"/>
              <a:t>38</a:t>
            </a:fld>
            <a:endParaRPr lang="en-US" altLang="zh-CN" sz="12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rPr>
              <a:t>Slide 4: Macroscopic</a:t>
            </a:r>
          </a:p>
          <a:p>
            <a:r>
              <a:rPr lang="en-US">
                <a:ea typeface="宋体" charset="0"/>
              </a:rPr>
              <a:t>This slide shows a seed, o a close up at the macroscopic level, 10</a:t>
            </a:r>
            <a:r>
              <a:rPr lang="en-US" baseline="30000">
                <a:ea typeface="宋体" charset="0"/>
              </a:rPr>
              <a:t>-2</a:t>
            </a:r>
            <a:r>
              <a:rPr lang="en-US">
                <a:ea typeface="宋体" charset="0"/>
              </a:rPr>
              <a:t> meters. Leaves and seeds are visible.</a:t>
            </a:r>
          </a:p>
          <a:p>
            <a:r>
              <a:rPr lang="en-US">
                <a:ea typeface="宋体" charset="0"/>
              </a:rPr>
              <a:t>Answering the Carbon Question: What form of carbon is in these seeds? </a:t>
            </a:r>
          </a:p>
          <a:p>
            <a:r>
              <a:rPr lang="en-US" i="1">
                <a:ea typeface="宋体" charset="0"/>
              </a:rPr>
              <a:t>Carbon is in the form of fats, carbohydrates, and proteins in this picture. These are the organic molecules that seeds are made of, all of which are carbon-based</a:t>
            </a:r>
            <a:r>
              <a:rPr lang="en-US">
                <a:ea typeface="宋体" charset="0"/>
              </a:rPr>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AB878D15-B9E1-BB47-B933-EADB269F859A}" type="slidenum">
              <a:rPr lang="en-US" altLang="zh-CN" sz="1200"/>
              <a:pPr eaLnBrk="1" hangingPunct="1"/>
              <a:t>39</a:t>
            </a:fld>
            <a:endParaRPr lang="en-US" altLang="zh-CN"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rPr>
              <a:t>In this slide you can see the plant’s cells and chloroplasts. </a:t>
            </a:r>
          </a:p>
          <a:p>
            <a:r>
              <a:rPr lang="en-US">
                <a:ea typeface="宋体" charset="0"/>
              </a:rPr>
              <a:t>Answering the Energy Question: </a:t>
            </a:r>
            <a:r>
              <a:rPr lang="en-US" i="1">
                <a:ea typeface="宋体" charset="0"/>
              </a:rPr>
              <a:t>Where is the energy stored in this picture</a:t>
            </a:r>
            <a:r>
              <a:rPr lang="en-US">
                <a:ea typeface="宋体" charset="0"/>
              </a:rPr>
              <a:t>?</a:t>
            </a:r>
          </a:p>
          <a:p>
            <a:r>
              <a:rPr lang="en-US" i="1">
                <a:ea typeface="宋体" charset="0"/>
              </a:rPr>
              <a:t>Energy is stored in the form of C-H and C-C bonds in the molecules of these cells. This is not visible at this scale.</a:t>
            </a:r>
            <a:r>
              <a:rPr lang="en-US">
                <a:ea typeface="宋体" charset="0"/>
              </a:rPr>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62030DDF-3F62-5A46-ADB6-BBEA6DA0F717}" type="slidenum">
              <a:rPr lang="en-US" altLang="zh-CN" sz="1200"/>
              <a:pPr eaLnBrk="1" hangingPunct="1"/>
              <a:t>40</a:t>
            </a:fld>
            <a:endParaRPr lang="en-US" altLang="zh-CN" sz="120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rPr>
              <a:t>Answering the energy question: </a:t>
            </a:r>
            <a:r>
              <a:rPr lang="en-US" i="1">
                <a:ea typeface="宋体" charset="0"/>
              </a:rPr>
              <a:t>Where is the energy stored in these molecules?</a:t>
            </a:r>
            <a:endParaRPr lang="en-US">
              <a:ea typeface="宋体" charset="0"/>
            </a:endParaRPr>
          </a:p>
          <a:p>
            <a:r>
              <a:rPr lang="en-US" i="1">
                <a:ea typeface="宋体" charset="0"/>
              </a:rPr>
              <a:t>Glucose molecules are combined with other glucose molecules during biosynthesis to make up larger starch molecules. It is in the bonds of these molecules that the plant’s chemical potential energy is stored.</a:t>
            </a:r>
            <a:r>
              <a:rPr lang="en-US">
                <a:ea typeface="宋体" charset="0"/>
              </a:rP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51F3B7EC-259F-4A49-BC05-6FF4A93FC71B}" type="slidenum">
              <a:rPr lang="en-US" altLang="zh-CN" sz="1200"/>
              <a:pPr eaLnBrk="1" hangingPunct="1"/>
              <a:t>41</a:t>
            </a:fld>
            <a:endParaRPr lang="en-US" altLang="zh-CN" sz="12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rPr>
              <a:t>Answering the carbon question: </a:t>
            </a:r>
            <a:r>
              <a:rPr lang="en-US" i="1">
                <a:ea typeface="宋体" charset="0"/>
              </a:rPr>
              <a:t>What form of carbon is present in plants?</a:t>
            </a:r>
            <a:endParaRPr lang="en-US">
              <a:ea typeface="宋体" charset="0"/>
            </a:endParaRPr>
          </a:p>
          <a:p>
            <a:r>
              <a:rPr lang="en-US" i="1">
                <a:ea typeface="宋体" charset="0"/>
              </a:rPr>
              <a:t>All the materials that make up plants are organic because of the C-C and C-H bonds. These include not only glucose and starch, but also fats and proteins</a:t>
            </a:r>
            <a:r>
              <a:rPr lang="en-US">
                <a:ea typeface="宋体" charset="0"/>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A31A980E-1946-7847-8A4D-664E72320545}" type="slidenum">
              <a:rPr lang="en-US" altLang="zh-CN" sz="1200"/>
              <a:pPr eaLnBrk="1" hangingPunct="1"/>
              <a:t>42</a:t>
            </a:fld>
            <a:endParaRPr lang="en-US" altLang="zh-CN" sz="12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rPr>
              <a:t>Answering the Energy Question: </a:t>
            </a:r>
            <a:r>
              <a:rPr lang="en-US" i="1">
                <a:ea typeface="宋体" charset="0"/>
              </a:rPr>
              <a:t>Where is the energy stored in this picture</a:t>
            </a:r>
            <a:r>
              <a:rPr lang="en-US">
                <a:ea typeface="宋体" charset="0"/>
              </a:rPr>
              <a:t>?</a:t>
            </a:r>
          </a:p>
          <a:p>
            <a:r>
              <a:rPr lang="en-US" i="1">
                <a:ea typeface="宋体" charset="0"/>
              </a:rPr>
              <a:t>Finally at the atomic/molecular level we see the bonds where the plant’s energy is stored. </a:t>
            </a:r>
            <a:endParaRPr lang="en-US">
              <a:ea typeface="宋体"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these molecules have C-C and C-H bonds, which</a:t>
            </a:r>
            <a:r>
              <a:rPr lang="en-US" baseline="0" dirty="0" smtClean="0"/>
              <a:t> store chemical energy</a:t>
            </a:r>
            <a:endParaRPr lang="en-US" dirty="0"/>
          </a:p>
        </p:txBody>
      </p:sp>
      <p:sp>
        <p:nvSpPr>
          <p:cNvPr id="4" name="Slide Number Placeholder 3"/>
          <p:cNvSpPr>
            <a:spLocks noGrp="1"/>
          </p:cNvSpPr>
          <p:nvPr>
            <p:ph type="sldNum" sz="quarter" idx="10"/>
          </p:nvPr>
        </p:nvSpPr>
        <p:spPr/>
        <p:txBody>
          <a:bodyPr/>
          <a:lstStyle/>
          <a:p>
            <a:fld id="{D3F3F3A2-4CB2-4280-92F2-A775C7AFE2B3}" type="slidenum">
              <a:rPr lang="en-US" smtClean="0"/>
              <a:pPr/>
              <a:t>49</a:t>
            </a:fld>
            <a:endParaRPr lang="en-US"/>
          </a:p>
        </p:txBody>
      </p:sp>
    </p:spTree>
    <p:extLst>
      <p:ext uri="{BB962C8B-B14F-4D97-AF65-F5344CB8AC3E}">
        <p14:creationId xmlns:p14="http://schemas.microsoft.com/office/powerpoint/2010/main" val="635689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these questions as a class. Alternatively, you can write these results on the class poster in </a:t>
            </a:r>
            <a:r>
              <a:rPr lang="en-US" dirty="0" err="1" smtClean="0"/>
              <a:t>PlantsPosters.pptx</a:t>
            </a:r>
            <a:r>
              <a:rPr lang="en-US" baseline="0" dirty="0" smtClean="0"/>
              <a:t> or in </a:t>
            </a:r>
            <a:r>
              <a:rPr lang="en-US" baseline="0" dirty="0" err="1" smtClean="0"/>
              <a:t>PlantsClassResults.xlsx</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3F3F3A2-4CB2-4280-92F2-A775C7AFE2B3}" type="slidenum">
              <a:rPr lang="en-US" smtClean="0"/>
              <a:pPr/>
              <a:t>11</a:t>
            </a:fld>
            <a:endParaRPr lang="en-US"/>
          </a:p>
        </p:txBody>
      </p:sp>
    </p:spTree>
    <p:extLst>
      <p:ext uri="{BB962C8B-B14F-4D97-AF65-F5344CB8AC3E}">
        <p14:creationId xmlns:p14="http://schemas.microsoft.com/office/powerpoint/2010/main" val="666202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Ideally,</a:t>
            </a:r>
            <a:r>
              <a:rPr lang="en-US" baseline="0" dirty="0" smtClean="0"/>
              <a:t> students will be able to construct an account of gas exchange during photosynthesis that includes carbon (transforming from CO2 to C6H12O6) and energy (from light energy from the sun to chemical energy in the bonds). Students will have unanswered questions about this. The handout reading will help clarify some of </a:t>
            </a:r>
            <a:r>
              <a:rPr lang="en-US" baseline="0" smtClean="0"/>
              <a:t>their answers.</a:t>
            </a:r>
            <a:endParaRPr lang="en-US"/>
          </a:p>
        </p:txBody>
      </p:sp>
      <p:sp>
        <p:nvSpPr>
          <p:cNvPr id="4" name="Slide Number Placeholder 3"/>
          <p:cNvSpPr>
            <a:spLocks noGrp="1"/>
          </p:cNvSpPr>
          <p:nvPr>
            <p:ph type="sldNum" sz="quarter" idx="10"/>
          </p:nvPr>
        </p:nvSpPr>
        <p:spPr/>
        <p:txBody>
          <a:bodyPr/>
          <a:lstStyle/>
          <a:p>
            <a:fld id="{D3F3F3A2-4CB2-4280-92F2-A775C7AFE2B3}" type="slidenum">
              <a:rPr lang="en-US" smtClean="0"/>
              <a:pPr/>
              <a:t>12</a:t>
            </a:fld>
            <a:endParaRPr lang="en-US"/>
          </a:p>
        </p:txBody>
      </p:sp>
    </p:spTree>
    <p:extLst>
      <p:ext uri="{BB962C8B-B14F-4D97-AF65-F5344CB8AC3E}">
        <p14:creationId xmlns:p14="http://schemas.microsoft.com/office/powerpoint/2010/main" val="1892666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Teaser process tool for all investigations except </a:t>
            </a:r>
            <a:r>
              <a:rPr lang="en-US" smtClean="0"/>
              <a:t>soda water</a:t>
            </a:r>
            <a:endParaRPr lang="en-US"/>
          </a:p>
        </p:txBody>
      </p:sp>
      <p:sp>
        <p:nvSpPr>
          <p:cNvPr id="4" name="Slide Number Placeholder 3"/>
          <p:cNvSpPr>
            <a:spLocks noGrp="1"/>
          </p:cNvSpPr>
          <p:nvPr>
            <p:ph type="sldNum" sz="quarter" idx="10"/>
          </p:nvPr>
        </p:nvSpPr>
        <p:spPr/>
        <p:txBody>
          <a:bodyPr/>
          <a:lstStyle/>
          <a:p>
            <a:fld id="{40584B5F-A95C-F341-8928-374B3787E7F9}" type="slidenum">
              <a:rPr lang="en-US" smtClean="0"/>
              <a:pPr/>
              <a:t>13</a:t>
            </a:fld>
            <a:endParaRPr lang="en-US"/>
          </a:p>
        </p:txBody>
      </p:sp>
    </p:spTree>
    <p:extLst>
      <p:ext uri="{BB962C8B-B14F-4D97-AF65-F5344CB8AC3E}">
        <p14:creationId xmlns:p14="http://schemas.microsoft.com/office/powerpoint/2010/main" val="502188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students answer share</a:t>
            </a:r>
            <a:r>
              <a:rPr lang="en-US" baseline="0" dirty="0" smtClean="0"/>
              <a:t> their ideas to these basic questions by looking at the picture. Atoms are moving from the air into the leaves, from water into the roots, and from the leaves into the air.</a:t>
            </a:r>
            <a:endParaRPr lang="en-US" dirty="0"/>
          </a:p>
        </p:txBody>
      </p:sp>
      <p:sp>
        <p:nvSpPr>
          <p:cNvPr id="4" name="Slide Number Placeholder 3"/>
          <p:cNvSpPr>
            <a:spLocks noGrp="1"/>
          </p:cNvSpPr>
          <p:nvPr>
            <p:ph type="sldNum" sz="quarter" idx="10"/>
          </p:nvPr>
        </p:nvSpPr>
        <p:spPr/>
        <p:txBody>
          <a:bodyPr/>
          <a:lstStyle/>
          <a:p>
            <a:fld id="{D3F3F3A2-4CB2-4280-92F2-A775C7AFE2B3}" type="slidenum">
              <a:rPr lang="en-US" smtClean="0"/>
              <a:pPr/>
              <a:t>15</a:t>
            </a:fld>
            <a:endParaRPr lang="en-US"/>
          </a:p>
        </p:txBody>
      </p:sp>
    </p:spTree>
    <p:extLst>
      <p:ext uri="{BB962C8B-B14F-4D97-AF65-F5344CB8AC3E}">
        <p14:creationId xmlns:p14="http://schemas.microsoft.com/office/powerpoint/2010/main" val="2734735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CO2 and</a:t>
            </a:r>
            <a:r>
              <a:rPr lang="en-US" baseline="0" dirty="0" smtClean="0"/>
              <a:t> water go in, glucose is created, and O2 comes out. </a:t>
            </a:r>
            <a:endParaRPr lang="en-US" dirty="0"/>
          </a:p>
        </p:txBody>
      </p:sp>
      <p:sp>
        <p:nvSpPr>
          <p:cNvPr id="4" name="Slide Number Placeholder 3"/>
          <p:cNvSpPr>
            <a:spLocks noGrp="1"/>
          </p:cNvSpPr>
          <p:nvPr>
            <p:ph type="sldNum" sz="quarter" idx="10"/>
          </p:nvPr>
        </p:nvSpPr>
        <p:spPr/>
        <p:txBody>
          <a:bodyPr/>
          <a:lstStyle/>
          <a:p>
            <a:fld id="{D3F3F3A2-4CB2-4280-92F2-A775C7AFE2B3}" type="slidenum">
              <a:rPr lang="en-US" smtClean="0"/>
              <a:pPr/>
              <a:t>16</a:t>
            </a:fld>
            <a:endParaRPr lang="en-US"/>
          </a:p>
        </p:txBody>
      </p:sp>
    </p:spTree>
    <p:extLst>
      <p:ext uri="{BB962C8B-B14F-4D97-AF65-F5344CB8AC3E}">
        <p14:creationId xmlns:p14="http://schemas.microsoft.com/office/powerpoint/2010/main" val="1199594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marL="228600" marR="0" indent="-228600" algn="l" defTabSz="914400" rtl="0" eaLnBrk="1" fontAlgn="auto" latinLnBrk="0" hangingPunct="1">
              <a:lnSpc>
                <a:spcPct val="100000"/>
              </a:lnSpc>
              <a:spcBef>
                <a:spcPct val="0"/>
              </a:spcBef>
              <a:spcAft>
                <a:spcPts val="0"/>
              </a:spcAft>
              <a:buClrTx/>
              <a:buSzTx/>
              <a:buFontTx/>
              <a:buNone/>
              <a:tabLst/>
              <a:defRPr/>
            </a:pPr>
            <a:r>
              <a:rPr lang="en-US" dirty="0" smtClean="0"/>
              <a:t>Note that CO2 is</a:t>
            </a:r>
            <a:r>
              <a:rPr lang="en-US" baseline="0" dirty="0" smtClean="0"/>
              <a:t> entering from the leaves and water is entering from the other part of the plant. Then, water and oxygen are leaving the plant and sugar is getting sent to other parts of the plant. </a:t>
            </a:r>
            <a:endParaRPr lang="en-US" dirty="0" smtClean="0"/>
          </a:p>
          <a:p>
            <a:pPr marL="228600" indent="-228600" eaLnBrk="1" hangingPunct="1">
              <a:spcBef>
                <a:spcPct val="0"/>
              </a:spcBef>
              <a:buFontTx/>
              <a:buNone/>
            </a:pPr>
            <a:endParaRPr lang="en-US" dirty="0" smtClean="0"/>
          </a:p>
        </p:txBody>
      </p:sp>
      <p:sp>
        <p:nvSpPr>
          <p:cNvPr id="7172" name="Slide Number Placeholder 3"/>
          <p:cNvSpPr>
            <a:spLocks noGrp="1"/>
          </p:cNvSpPr>
          <p:nvPr>
            <p:ph type="sldNum" sz="quarter" idx="5"/>
          </p:nvPr>
        </p:nvSpPr>
        <p:spPr bwMode="auto">
          <a:noFill/>
          <a:ln>
            <a:miter lim="800000"/>
            <a:headEnd/>
            <a:tailEnd/>
          </a:ln>
        </p:spPr>
        <p:txBody>
          <a:bodyPr/>
          <a:lstStyle/>
          <a:p>
            <a:fld id="{BCCEE219-5FE2-4D4F-925C-AD18AD8B202D}" type="slidenum">
              <a:rPr lang="en-US" smtClean="0"/>
              <a:pPr/>
              <a:t>17</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marL="228600" marR="0" indent="-228600" algn="l" defTabSz="914400" rtl="0" eaLnBrk="1" fontAlgn="auto" latinLnBrk="0" hangingPunct="1">
              <a:lnSpc>
                <a:spcPct val="100000"/>
              </a:lnSpc>
              <a:spcBef>
                <a:spcPct val="0"/>
              </a:spcBef>
              <a:spcAft>
                <a:spcPts val="0"/>
              </a:spcAft>
              <a:buClrTx/>
              <a:buSzTx/>
              <a:buFontTx/>
              <a:buNone/>
              <a:tabLst/>
              <a:defRPr/>
            </a:pPr>
            <a:r>
              <a:rPr lang="en-US" dirty="0" smtClean="0"/>
              <a:t>This</a:t>
            </a:r>
            <a:r>
              <a:rPr lang="en-US" baseline="0" dirty="0" smtClean="0"/>
              <a:t> slide demonstrates the transformation of  photosynthesis at cellular level. Water and carbon dioxide move into the plant, and sugar and oxygen come out.</a:t>
            </a:r>
            <a:endParaRPr lang="en-US" dirty="0" smtClean="0"/>
          </a:p>
          <a:p>
            <a:pPr marL="228600" indent="-228600" eaLnBrk="1" hangingPunct="1">
              <a:spcBef>
                <a:spcPct val="0"/>
              </a:spcBef>
              <a:buFontTx/>
              <a:buNone/>
            </a:pPr>
            <a:endParaRPr lang="en-US" dirty="0" smtClean="0"/>
          </a:p>
        </p:txBody>
      </p:sp>
      <p:sp>
        <p:nvSpPr>
          <p:cNvPr id="7172" name="Slide Number Placeholder 3"/>
          <p:cNvSpPr>
            <a:spLocks noGrp="1"/>
          </p:cNvSpPr>
          <p:nvPr>
            <p:ph type="sldNum" sz="quarter" idx="5"/>
          </p:nvPr>
        </p:nvSpPr>
        <p:spPr bwMode="auto">
          <a:noFill/>
          <a:ln>
            <a:miter lim="800000"/>
            <a:headEnd/>
            <a:tailEnd/>
          </a:ln>
        </p:spPr>
        <p:txBody>
          <a:bodyPr/>
          <a:lstStyle/>
          <a:p>
            <a:fld id="{BCCEE219-5FE2-4D4F-925C-AD18AD8B202D}" type="slidenum">
              <a:rPr lang="en-US" smtClean="0"/>
              <a:pPr/>
              <a:t>18</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82A5DDB-F7EA-BD42-9749-63799B6E9D11}" type="slidenum">
              <a:rPr lang="en-US" altLang="zh-CN"/>
              <a:pPr>
                <a:defRPr/>
              </a:pPr>
              <a:t>‹#›</a:t>
            </a:fld>
            <a:endParaRPr lang="en-US" altLang="zh-CN"/>
          </a:p>
        </p:txBody>
      </p:sp>
    </p:spTree>
    <p:extLst>
      <p:ext uri="{BB962C8B-B14F-4D97-AF65-F5344CB8AC3E}">
        <p14:creationId xmlns:p14="http://schemas.microsoft.com/office/powerpoint/2010/main" val="2626556399"/>
      </p:ext>
    </p:extLst>
  </p:cSld>
  <p:clrMapOvr>
    <a:masterClrMapping/>
  </p:clrMapOvr>
  <p:transition xmlns:p14="http://schemas.microsoft.com/office/powerpoint/2010/main">
    <p:check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p:checker dir="vert"/>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p:checke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5.png"/><Relationship Id="rId8" Type="http://schemas.openxmlformats.org/officeDocument/2006/relationships/image" Target="../media/image3.png"/><Relationship Id="rId9" Type="http://schemas.openxmlformats.org/officeDocument/2006/relationships/image" Target="../media/image6.png"/><Relationship Id="rId10"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4" Type="http://schemas.microsoft.com/office/2007/relationships/hdphoto" Target="../media/hdphoto1.wdp"/><Relationship Id="rId5" Type="http://schemas.openxmlformats.org/officeDocument/2006/relationships/image" Target="../media/image19.jpeg"/><Relationship Id="rId6" Type="http://schemas.microsoft.com/office/2007/relationships/hdphoto" Target="../media/hdphoto2.wdp"/><Relationship Id="rId7" Type="http://schemas.openxmlformats.org/officeDocument/2006/relationships/image" Target="../media/image20.jpeg"/><Relationship Id="rId8"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4" Type="http://schemas.microsoft.com/office/2007/relationships/hdphoto" Target="../media/hdphoto4.wdp"/><Relationship Id="rId5" Type="http://schemas.openxmlformats.org/officeDocument/2006/relationships/image" Target="../media/image23.jpeg"/><Relationship Id="rId6" Type="http://schemas.microsoft.com/office/2007/relationships/hdphoto" Target="../media/hdphoto5.wdp"/><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1" Type="http://schemas.openxmlformats.org/officeDocument/2006/relationships/image" Target="../media/image23.jpeg"/><Relationship Id="rId12" Type="http://schemas.microsoft.com/office/2007/relationships/hdphoto" Target="../media/hdphoto5.wdp"/><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jpeg"/><Relationship Id="rId4" Type="http://schemas.microsoft.com/office/2007/relationships/hdphoto" Target="../media/hdphoto1.wdp"/><Relationship Id="rId5" Type="http://schemas.openxmlformats.org/officeDocument/2006/relationships/image" Target="../media/image19.jpeg"/><Relationship Id="rId6" Type="http://schemas.microsoft.com/office/2007/relationships/hdphoto" Target="../media/hdphoto2.wdp"/><Relationship Id="rId7" Type="http://schemas.openxmlformats.org/officeDocument/2006/relationships/image" Target="../media/image20.jpeg"/><Relationship Id="rId8" Type="http://schemas.microsoft.com/office/2007/relationships/hdphoto" Target="../media/hdphoto3.wdp"/><Relationship Id="rId9" Type="http://schemas.openxmlformats.org/officeDocument/2006/relationships/image" Target="../media/image22.jpeg"/><Relationship Id="rId10" Type="http://schemas.microsoft.com/office/2007/relationships/hdphoto" Target="../media/hdphoto4.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36.pn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36.png"/><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36.pn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36.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Activity 1: </a:t>
            </a:r>
            <a:br>
              <a:rPr lang="en-US" dirty="0" smtClean="0"/>
            </a:br>
            <a:r>
              <a:rPr lang="en-US" dirty="0" smtClean="0"/>
              <a:t>Investigating Plants in the Light</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09289840"/>
      </p:ext>
    </p:extLst>
  </p:cSld>
  <p:clrMapOvr>
    <a:masterClrMapping/>
  </p:clrMapOvr>
  <p:transition xmlns:p14="http://schemas.microsoft.com/office/powerpoint/2010/main">
    <p:checke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Record your observations of color change here.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65680939"/>
              </p:ext>
            </p:extLst>
          </p:nvPr>
        </p:nvGraphicFramePr>
        <p:xfrm>
          <a:off x="457200" y="1828799"/>
          <a:ext cx="8229600" cy="4800598"/>
        </p:xfrm>
        <a:graphic>
          <a:graphicData uri="http://schemas.openxmlformats.org/drawingml/2006/table">
            <a:tbl>
              <a:tblPr/>
              <a:tblGrid>
                <a:gridCol w="410966"/>
                <a:gridCol w="1777429"/>
                <a:gridCol w="1818526"/>
                <a:gridCol w="2013735"/>
                <a:gridCol w="2208944"/>
              </a:tblGrid>
              <a:tr h="662033">
                <a:tc>
                  <a:txBody>
                    <a:bodyPr/>
                    <a:lstStyle/>
                    <a:p>
                      <a:pPr algn="l" fontAlgn="ctr"/>
                      <a:r>
                        <a:rPr lang="en-US" sz="1500" b="0" i="0" u="none" strike="noStrike">
                          <a:solidFill>
                            <a:srgbClr val="000000"/>
                          </a:solidFill>
                          <a:effectLst/>
                          <a:latin typeface="Arial"/>
                        </a:rPr>
                        <a:t> </a:t>
                      </a:r>
                    </a:p>
                  </a:txBody>
                  <a:tcPr marL="10274" marR="10274" marT="10274"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gridSpan="2">
                  <a:txBody>
                    <a:bodyPr/>
                    <a:lstStyle/>
                    <a:p>
                      <a:pPr algn="ctr" fontAlgn="ctr"/>
                      <a:r>
                        <a:rPr lang="en-US" sz="2300" b="0" i="0" u="none" strike="noStrike">
                          <a:solidFill>
                            <a:srgbClr val="000000"/>
                          </a:solidFill>
                          <a:effectLst/>
                          <a:latin typeface="Calibri"/>
                        </a:rPr>
                        <a:t>Test Tube With Plant</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2300" b="0" i="0" u="none" strike="noStrike">
                          <a:solidFill>
                            <a:srgbClr val="000000"/>
                          </a:solidFill>
                          <a:effectLst/>
                          <a:latin typeface="Calibri"/>
                        </a:rPr>
                        <a:t>Control</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947615">
                <a:tc>
                  <a:txBody>
                    <a:bodyPr/>
                    <a:lstStyle/>
                    <a:p>
                      <a:pPr algn="l" fontAlgn="ctr"/>
                      <a:r>
                        <a:rPr lang="en-US" sz="1500" b="0" i="0" u="none" strike="noStrike">
                          <a:solidFill>
                            <a:srgbClr val="000000"/>
                          </a:solidFill>
                          <a:effectLst/>
                          <a:latin typeface="Arial"/>
                        </a:rPr>
                        <a:t> </a:t>
                      </a:r>
                    </a:p>
                  </a:txBody>
                  <a:tcPr marL="10274" marR="10274" marT="10274"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2300" b="0" i="0" u="none" strike="noStrike">
                          <a:solidFill>
                            <a:srgbClr val="000000"/>
                          </a:solidFill>
                          <a:effectLst/>
                          <a:latin typeface="Calibri"/>
                        </a:rPr>
                        <a:t>Start BTB Color</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End BTB Color</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Start BTB Color</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End BTB Color</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850">
                <a:tc>
                  <a:txBody>
                    <a:bodyPr/>
                    <a:lstStyle/>
                    <a:p>
                      <a:pPr algn="ctr" fontAlgn="ctr"/>
                      <a:r>
                        <a:rPr lang="en-US" sz="1500" b="0" i="0" u="none" strike="noStrike">
                          <a:solidFill>
                            <a:srgbClr val="000000"/>
                          </a:solidFill>
                          <a:effectLst/>
                          <a:latin typeface="Arial"/>
                        </a:rPr>
                        <a:t>1</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2300" b="0" i="0" u="none" strike="noStrike">
                          <a:solidFill>
                            <a:srgbClr val="000000"/>
                          </a:solidFill>
                          <a:effectLst/>
                          <a:latin typeface="Calibri"/>
                        </a:rPr>
                        <a:t>Yellow</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dirty="0">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Yellow</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850">
                <a:tc>
                  <a:txBody>
                    <a:bodyPr/>
                    <a:lstStyle/>
                    <a:p>
                      <a:pPr algn="ctr" fontAlgn="ctr"/>
                      <a:r>
                        <a:rPr lang="en-US" sz="1500" b="0" i="0" u="none" strike="noStrike">
                          <a:solidFill>
                            <a:srgbClr val="000000"/>
                          </a:solidFill>
                          <a:effectLst/>
                          <a:latin typeface="Arial"/>
                        </a:rPr>
                        <a:t>2</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2300" b="0" i="0" u="none" strike="noStrike">
                          <a:solidFill>
                            <a:srgbClr val="000000"/>
                          </a:solidFill>
                          <a:effectLst/>
                          <a:latin typeface="Calibri"/>
                        </a:rPr>
                        <a:t>Yellow</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dirty="0">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Yellow</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850">
                <a:tc>
                  <a:txBody>
                    <a:bodyPr/>
                    <a:lstStyle/>
                    <a:p>
                      <a:pPr algn="ctr" fontAlgn="ctr"/>
                      <a:r>
                        <a:rPr lang="en-US" sz="1500" b="0" i="0" u="none" strike="noStrike">
                          <a:solidFill>
                            <a:srgbClr val="000000"/>
                          </a:solidFill>
                          <a:effectLst/>
                          <a:latin typeface="Arial"/>
                        </a:rPr>
                        <a:t>3</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2300" b="0" i="0" u="none" strike="noStrike">
                          <a:solidFill>
                            <a:srgbClr val="000000"/>
                          </a:solidFill>
                          <a:effectLst/>
                          <a:latin typeface="Calibri"/>
                        </a:rPr>
                        <a:t>Yellow</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Yellow</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850">
                <a:tc>
                  <a:txBody>
                    <a:bodyPr/>
                    <a:lstStyle/>
                    <a:p>
                      <a:pPr algn="ctr" fontAlgn="ctr"/>
                      <a:r>
                        <a:rPr lang="en-US" sz="1500" b="0" i="0" u="none" strike="noStrike">
                          <a:solidFill>
                            <a:srgbClr val="000000"/>
                          </a:solidFill>
                          <a:effectLst/>
                          <a:latin typeface="Arial"/>
                        </a:rPr>
                        <a:t>4</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2300" b="0" i="0" u="none" strike="noStrike">
                          <a:solidFill>
                            <a:srgbClr val="000000"/>
                          </a:solidFill>
                          <a:effectLst/>
                          <a:latin typeface="Calibri"/>
                        </a:rPr>
                        <a:t>Yellow</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Yellow</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850">
                <a:tc>
                  <a:txBody>
                    <a:bodyPr/>
                    <a:lstStyle/>
                    <a:p>
                      <a:pPr algn="ctr" fontAlgn="ctr"/>
                      <a:r>
                        <a:rPr lang="en-US" sz="1500" b="0" i="0" u="none" strike="noStrike">
                          <a:solidFill>
                            <a:srgbClr val="000000"/>
                          </a:solidFill>
                          <a:effectLst/>
                          <a:latin typeface="Arial"/>
                        </a:rPr>
                        <a:t>5</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2300" b="0" i="0" u="none" strike="noStrike">
                          <a:solidFill>
                            <a:srgbClr val="000000"/>
                          </a:solidFill>
                          <a:effectLst/>
                          <a:latin typeface="Calibri"/>
                        </a:rPr>
                        <a:t>Yellow</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Yellow</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850">
                <a:tc>
                  <a:txBody>
                    <a:bodyPr/>
                    <a:lstStyle/>
                    <a:p>
                      <a:pPr algn="ctr" fontAlgn="ctr"/>
                      <a:r>
                        <a:rPr lang="en-US" sz="1500" b="0" i="0" u="none" strike="noStrike">
                          <a:solidFill>
                            <a:srgbClr val="000000"/>
                          </a:solidFill>
                          <a:effectLst/>
                          <a:latin typeface="Arial"/>
                        </a:rPr>
                        <a:t>6</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2300" b="0" i="0" u="none" strike="noStrike">
                          <a:solidFill>
                            <a:srgbClr val="000000"/>
                          </a:solidFill>
                          <a:effectLst/>
                          <a:latin typeface="Calibri"/>
                        </a:rPr>
                        <a:t>Yellow</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Yellow</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850">
                <a:tc>
                  <a:txBody>
                    <a:bodyPr/>
                    <a:lstStyle/>
                    <a:p>
                      <a:pPr algn="ctr" fontAlgn="ctr"/>
                      <a:r>
                        <a:rPr lang="en-US" sz="1500" b="0" i="0" u="none" strike="noStrike">
                          <a:solidFill>
                            <a:srgbClr val="000000"/>
                          </a:solidFill>
                          <a:effectLst/>
                          <a:latin typeface="Arial"/>
                        </a:rPr>
                        <a:t>7</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2300" b="0" i="0" u="none" strike="noStrike">
                          <a:solidFill>
                            <a:srgbClr val="000000"/>
                          </a:solidFill>
                          <a:effectLst/>
                          <a:latin typeface="Calibri"/>
                        </a:rPr>
                        <a:t>Yellow</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300" b="0" i="0" u="none" strike="noStrike">
                          <a:solidFill>
                            <a:srgbClr val="000000"/>
                          </a:solidFill>
                          <a:effectLst/>
                          <a:latin typeface="Calibri"/>
                        </a:rPr>
                        <a:t>Yellow</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dirty="0">
                          <a:solidFill>
                            <a:srgbClr val="000000"/>
                          </a:solidFill>
                          <a:effectLst/>
                          <a:latin typeface="Arial"/>
                        </a:rPr>
                        <a:t> </a:t>
                      </a:r>
                    </a:p>
                  </a:txBody>
                  <a:tcPr marL="10274" marR="10274" marT="10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29819849"/>
      </p:ext>
    </p:extLst>
  </p:cSld>
  <p:clrMapOvr>
    <a:masterClrMapping/>
  </p:clrMapOvr>
  <p:transition xmlns:p14="http://schemas.microsoft.com/office/powerpoint/2010/main">
    <p:checke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Explaining your Results</a:t>
            </a:r>
            <a:endParaRPr lang="en-US" dirty="0"/>
          </a:p>
        </p:txBody>
      </p:sp>
      <p:sp>
        <p:nvSpPr>
          <p:cNvPr id="4" name="TextBox 3"/>
          <p:cNvSpPr txBox="1"/>
          <p:nvPr/>
        </p:nvSpPr>
        <p:spPr>
          <a:xfrm>
            <a:off x="381000" y="2133600"/>
            <a:ext cx="8229600" cy="4154983"/>
          </a:xfrm>
          <a:prstGeom prst="rect">
            <a:avLst/>
          </a:prstGeom>
          <a:noFill/>
        </p:spPr>
        <p:txBody>
          <a:bodyPr wrap="square" rtlCol="0">
            <a:spAutoFit/>
          </a:bodyPr>
          <a:lstStyle/>
          <a:p>
            <a:pPr marL="342900" indent="-342900">
              <a:buFont typeface="+mj-lt"/>
              <a:buAutoNum type="arabicPeriod"/>
            </a:pPr>
            <a:r>
              <a:rPr lang="en-US" sz="4400" dirty="0" smtClean="0"/>
              <a:t>What are your observations of color change? (how did the color change?)</a:t>
            </a:r>
          </a:p>
          <a:p>
            <a:pPr marL="342900" indent="-342900">
              <a:buFont typeface="+mj-lt"/>
              <a:buAutoNum type="arabicPeriod"/>
            </a:pPr>
            <a:r>
              <a:rPr lang="en-US" sz="4400" dirty="0" smtClean="0"/>
              <a:t>What are our conclusions based on these observations? (what happened??)</a:t>
            </a:r>
            <a:endParaRPr lang="en-US" sz="4400" dirty="0"/>
          </a:p>
        </p:txBody>
      </p:sp>
    </p:spTree>
    <p:extLst>
      <p:ext uri="{BB962C8B-B14F-4D97-AF65-F5344CB8AC3E}">
        <p14:creationId xmlns:p14="http://schemas.microsoft.com/office/powerpoint/2010/main" val="2097935363"/>
      </p:ext>
    </p:extLst>
  </p:cSld>
  <p:clrMapOvr>
    <a:masterClrMapping/>
  </p:clrMapOvr>
  <p:transition xmlns:p14="http://schemas.microsoft.com/office/powerpoint/2010/main">
    <p:checke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lgn="ctr">
              <a:buNone/>
            </a:pPr>
            <a:r>
              <a:rPr lang="en-US" sz="11500" dirty="0" smtClean="0"/>
              <a:t>Why did this happen? </a:t>
            </a:r>
            <a:endParaRPr lang="en-US" sz="11500" dirty="0"/>
          </a:p>
        </p:txBody>
      </p:sp>
    </p:spTree>
    <p:extLst>
      <p:ext uri="{BB962C8B-B14F-4D97-AF65-F5344CB8AC3E}">
        <p14:creationId xmlns:p14="http://schemas.microsoft.com/office/powerpoint/2010/main" val="4229678491"/>
      </p:ext>
    </p:extLst>
  </p:cSld>
  <p:clrMapOvr>
    <a:masterClrMapping/>
  </p:clrMapOvr>
  <p:transition xmlns:p14="http://schemas.microsoft.com/office/powerpoint/2010/main">
    <p:checke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21153"/>
            <a:ext cx="7772400" cy="564647"/>
          </a:xfrm>
        </p:spPr>
        <p:txBody>
          <a:bodyPr>
            <a:noAutofit/>
          </a:bodyPr>
          <a:lstStyle/>
          <a:p>
            <a:r>
              <a:rPr lang="en-US" sz="2800" b="1" dirty="0" smtClean="0"/>
              <a:t>What new ideas do you have about what </a:t>
            </a:r>
            <a:r>
              <a:rPr lang="en-US" sz="2800" b="1" dirty="0"/>
              <a:t>happens when </a:t>
            </a:r>
            <a:r>
              <a:rPr lang="en-US" sz="2800" b="1" dirty="0" smtClean="0"/>
              <a:t>plants gain mass?</a:t>
            </a:r>
            <a:endParaRPr lang="en-US" sz="2800" b="1" dirty="0"/>
          </a:p>
        </p:txBody>
      </p:sp>
      <p:sp>
        <p:nvSpPr>
          <p:cNvPr id="3" name="Subtitle 2"/>
          <p:cNvSpPr>
            <a:spLocks noGrp="1"/>
          </p:cNvSpPr>
          <p:nvPr>
            <p:ph type="subTitle" idx="1"/>
          </p:nvPr>
        </p:nvSpPr>
        <p:spPr>
          <a:xfrm>
            <a:off x="612391" y="5562600"/>
            <a:ext cx="7980218" cy="940483"/>
          </a:xfrm>
        </p:spPr>
        <p:txBody>
          <a:bodyPr>
            <a:noAutofit/>
          </a:bodyPr>
          <a:lstStyle/>
          <a:p>
            <a:r>
              <a:rPr lang="en-US" sz="1800" dirty="0">
                <a:solidFill>
                  <a:schemeClr val="tx1"/>
                </a:solidFill>
              </a:rPr>
              <a:t>Remember: </a:t>
            </a:r>
            <a:r>
              <a:rPr lang="en-US" sz="1800" b="1" dirty="0">
                <a:solidFill>
                  <a:schemeClr val="tx1"/>
                </a:solidFill>
              </a:rPr>
              <a:t>Atoms last foreve</a:t>
            </a:r>
            <a:r>
              <a:rPr lang="en-US" sz="1800" dirty="0">
                <a:solidFill>
                  <a:schemeClr val="tx1"/>
                </a:solidFill>
              </a:rPr>
              <a:t>r (so you can rearrange atoms into new molecules, but can’t add or subtract atoms)</a:t>
            </a:r>
            <a:br>
              <a:rPr lang="en-US" sz="1800" dirty="0">
                <a:solidFill>
                  <a:schemeClr val="tx1"/>
                </a:solidFill>
              </a:rPr>
            </a:br>
            <a:r>
              <a:rPr lang="en-US" sz="1800" b="1" dirty="0">
                <a:solidFill>
                  <a:schemeClr val="tx1"/>
                </a:solidFill>
              </a:rPr>
              <a:t>Energy lasts forever </a:t>
            </a:r>
            <a:r>
              <a:rPr lang="en-US" sz="1800" dirty="0">
                <a:solidFill>
                  <a:schemeClr val="tx1"/>
                </a:solidFill>
              </a:rPr>
              <a:t>(so you can change forms of energy, but energy units can’t appear or go away)</a:t>
            </a:r>
            <a:endParaRPr lang="en-US" sz="1800" b="1" dirty="0">
              <a:solidFill>
                <a:schemeClr val="tx1"/>
              </a:solidFill>
            </a:endParaRPr>
          </a:p>
        </p:txBody>
      </p:sp>
      <p:grpSp>
        <p:nvGrpSpPr>
          <p:cNvPr id="5" name="Group 4"/>
          <p:cNvGrpSpPr/>
          <p:nvPr/>
        </p:nvGrpSpPr>
        <p:grpSpPr>
          <a:xfrm>
            <a:off x="668059" y="838200"/>
            <a:ext cx="7790141" cy="4769642"/>
            <a:chOff x="287059" y="488158"/>
            <a:chExt cx="8496923" cy="5842905"/>
          </a:xfrm>
        </p:grpSpPr>
        <p:grpSp>
          <p:nvGrpSpPr>
            <p:cNvPr id="15" name="Group 14"/>
            <p:cNvGrpSpPr/>
            <p:nvPr/>
          </p:nvGrpSpPr>
          <p:grpSpPr>
            <a:xfrm>
              <a:off x="287059" y="488158"/>
              <a:ext cx="4124069" cy="5838686"/>
              <a:chOff x="453562" y="650198"/>
              <a:chExt cx="6516173" cy="7776805"/>
            </a:xfrm>
          </p:grpSpPr>
          <p:sp>
            <p:nvSpPr>
              <p:cNvPr id="4" name="Rounded Rectangle 3"/>
              <p:cNvSpPr/>
              <p:nvPr/>
            </p:nvSpPr>
            <p:spPr>
              <a:xfrm>
                <a:off x="453562" y="650198"/>
                <a:ext cx="6516173" cy="7776805"/>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140747" y="8013694"/>
                <a:ext cx="4552345" cy="368947"/>
              </a:xfrm>
              <a:prstGeom prst="rect">
                <a:avLst/>
              </a:prstGeom>
              <a:noFill/>
            </p:spPr>
            <p:txBody>
              <a:bodyPr wrap="none" rtlCol="0">
                <a:spAutoFit/>
              </a:bodyPr>
              <a:lstStyle/>
              <a:p>
                <a:r>
                  <a:rPr lang="en-US" sz="1200" dirty="0"/>
                  <a:t>What forms of energy are in the reactants?</a:t>
                </a:r>
              </a:p>
            </p:txBody>
          </p:sp>
          <p:cxnSp>
            <p:nvCxnSpPr>
              <p:cNvPr id="11" name="Straight Connector 10"/>
              <p:cNvCxnSpPr/>
              <p:nvPr/>
            </p:nvCxnSpPr>
            <p:spPr>
              <a:xfrm>
                <a:off x="453562" y="3156308"/>
                <a:ext cx="651617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53562" y="5862820"/>
                <a:ext cx="651617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48777" y="5224128"/>
                <a:ext cx="5894175" cy="614912"/>
              </a:xfrm>
              <a:prstGeom prst="rect">
                <a:avLst/>
              </a:prstGeom>
              <a:noFill/>
            </p:spPr>
            <p:txBody>
              <a:bodyPr wrap="none" rtlCol="0">
                <a:spAutoFit/>
              </a:bodyPr>
              <a:lstStyle/>
              <a:p>
                <a:pPr algn="ctr"/>
                <a:r>
                  <a:rPr lang="en-US" sz="1200" dirty="0"/>
                  <a:t>What molecules are carbon atoms in before the change? </a:t>
                </a:r>
                <a:br>
                  <a:rPr lang="en-US" sz="1200" dirty="0"/>
                </a:br>
                <a:r>
                  <a:rPr lang="en-US" sz="1200" dirty="0"/>
                  <a:t>What other molecules are involved?</a:t>
                </a:r>
              </a:p>
            </p:txBody>
          </p:sp>
          <p:sp>
            <p:nvSpPr>
              <p:cNvPr id="14" name="TextBox 13"/>
              <p:cNvSpPr txBox="1"/>
              <p:nvPr/>
            </p:nvSpPr>
            <p:spPr>
              <a:xfrm>
                <a:off x="2434109" y="2717383"/>
                <a:ext cx="3444522" cy="368947"/>
              </a:xfrm>
              <a:prstGeom prst="rect">
                <a:avLst/>
              </a:prstGeom>
              <a:noFill/>
            </p:spPr>
            <p:txBody>
              <a:bodyPr wrap="none" rtlCol="0">
                <a:spAutoFit/>
              </a:bodyPr>
              <a:lstStyle/>
              <a:p>
                <a:r>
                  <a:rPr lang="en-US" sz="1200" dirty="0"/>
                  <a:t>Where are atoms moving from?</a:t>
                </a:r>
              </a:p>
            </p:txBody>
          </p:sp>
        </p:grpSp>
        <p:grpSp>
          <p:nvGrpSpPr>
            <p:cNvPr id="16" name="Group 15"/>
            <p:cNvGrpSpPr/>
            <p:nvPr/>
          </p:nvGrpSpPr>
          <p:grpSpPr>
            <a:xfrm>
              <a:off x="4659913" y="492377"/>
              <a:ext cx="4124069" cy="5838686"/>
              <a:chOff x="453562" y="650198"/>
              <a:chExt cx="6516173" cy="7776805"/>
            </a:xfrm>
          </p:grpSpPr>
          <p:sp>
            <p:nvSpPr>
              <p:cNvPr id="17" name="Rounded Rectangle 16"/>
              <p:cNvSpPr/>
              <p:nvPr/>
            </p:nvSpPr>
            <p:spPr>
              <a:xfrm>
                <a:off x="453562" y="650198"/>
                <a:ext cx="6516173" cy="7776805"/>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322882" y="8028816"/>
                <a:ext cx="4500698" cy="368947"/>
              </a:xfrm>
              <a:prstGeom prst="rect">
                <a:avLst/>
              </a:prstGeom>
              <a:noFill/>
            </p:spPr>
            <p:txBody>
              <a:bodyPr wrap="none" rtlCol="0">
                <a:spAutoFit/>
              </a:bodyPr>
              <a:lstStyle/>
              <a:p>
                <a:r>
                  <a:rPr lang="en-US" sz="1200" dirty="0"/>
                  <a:t>What forms of energy are in the products?</a:t>
                </a:r>
              </a:p>
            </p:txBody>
          </p:sp>
          <p:cxnSp>
            <p:nvCxnSpPr>
              <p:cNvPr id="19" name="Straight Connector 18"/>
              <p:cNvCxnSpPr/>
              <p:nvPr/>
            </p:nvCxnSpPr>
            <p:spPr>
              <a:xfrm>
                <a:off x="453562" y="3156308"/>
                <a:ext cx="651617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53562" y="5862820"/>
                <a:ext cx="651617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841266" y="5224128"/>
                <a:ext cx="5709202" cy="614912"/>
              </a:xfrm>
              <a:prstGeom prst="rect">
                <a:avLst/>
              </a:prstGeom>
              <a:noFill/>
            </p:spPr>
            <p:txBody>
              <a:bodyPr wrap="none" rtlCol="0">
                <a:spAutoFit/>
              </a:bodyPr>
              <a:lstStyle/>
              <a:p>
                <a:pPr algn="ctr"/>
                <a:r>
                  <a:rPr lang="en-US" sz="1200" dirty="0"/>
                  <a:t>What molecules are carbon atoms in after the change? </a:t>
                </a:r>
                <a:br>
                  <a:rPr lang="en-US" sz="1200" dirty="0"/>
                </a:br>
                <a:r>
                  <a:rPr lang="en-US" sz="1200" dirty="0"/>
                  <a:t>What other molecules are produced?</a:t>
                </a:r>
              </a:p>
            </p:txBody>
          </p:sp>
          <p:sp>
            <p:nvSpPr>
              <p:cNvPr id="22" name="TextBox 21"/>
              <p:cNvSpPr txBox="1"/>
              <p:nvPr/>
            </p:nvSpPr>
            <p:spPr>
              <a:xfrm>
                <a:off x="2434107" y="2706514"/>
                <a:ext cx="3172761" cy="368947"/>
              </a:xfrm>
              <a:prstGeom prst="rect">
                <a:avLst/>
              </a:prstGeom>
              <a:noFill/>
            </p:spPr>
            <p:txBody>
              <a:bodyPr wrap="none" rtlCol="0">
                <a:spAutoFit/>
              </a:bodyPr>
              <a:lstStyle/>
              <a:p>
                <a:r>
                  <a:rPr lang="en-US" sz="1200" dirty="0"/>
                  <a:t>Where are atoms moving to?</a:t>
                </a:r>
              </a:p>
            </p:txBody>
          </p:sp>
        </p:grpSp>
        <p:sp>
          <p:nvSpPr>
            <p:cNvPr id="8" name="AutoShape 2"/>
            <p:cNvSpPr>
              <a:spLocks noChangeArrowheads="1"/>
            </p:cNvSpPr>
            <p:nvPr/>
          </p:nvSpPr>
          <p:spPr bwMode="auto">
            <a:xfrm>
              <a:off x="4044783" y="2369701"/>
              <a:ext cx="1140453" cy="1688702"/>
            </a:xfrm>
            <a:prstGeom prst="rightArrow">
              <a:avLst>
                <a:gd name="adj1" fmla="val 65892"/>
                <a:gd name="adj2" fmla="val 38321"/>
              </a:avLst>
            </a:prstGeom>
            <a:solidFill>
              <a:schemeClr val="bg1"/>
            </a:solidFill>
            <a:ln w="76200">
              <a:solidFill>
                <a:schemeClr val="tx1"/>
              </a:solidFill>
              <a:round/>
              <a:headEnd/>
              <a:tailEnd/>
            </a:ln>
          </p:spPr>
          <p:txBody>
            <a:bodyPr lIns="62035" tIns="31018" rIns="62035" bIns="31018">
              <a:prstTxWarp prst="textNoShape">
                <a:avLst/>
              </a:prstTxWarp>
            </a:bodyPr>
            <a:lstStyle/>
            <a:p>
              <a:endParaRPr lang="en-US">
                <a:solidFill>
                  <a:srgbClr val="000000"/>
                </a:solidFill>
              </a:endParaRPr>
            </a:p>
          </p:txBody>
        </p:sp>
      </p:grpSp>
      <p:sp>
        <p:nvSpPr>
          <p:cNvPr id="9" name="TextBox 8"/>
          <p:cNvSpPr txBox="1"/>
          <p:nvPr/>
        </p:nvSpPr>
        <p:spPr>
          <a:xfrm>
            <a:off x="4114800" y="2895600"/>
            <a:ext cx="1093376" cy="231919"/>
          </a:xfrm>
          <a:prstGeom prst="rect">
            <a:avLst/>
          </a:prstGeom>
          <a:noFill/>
        </p:spPr>
        <p:txBody>
          <a:bodyPr wrap="none" lIns="62035" tIns="31018" rIns="62035" bIns="31018" rtlCol="0">
            <a:spAutoFit/>
          </a:bodyPr>
          <a:lstStyle/>
          <a:p>
            <a:r>
              <a:rPr lang="en-US" sz="1100" dirty="0"/>
              <a:t>Chemical change</a:t>
            </a:r>
          </a:p>
        </p:txBody>
      </p:sp>
    </p:spTree>
    <p:extLst>
      <p:ext uri="{BB962C8B-B14F-4D97-AF65-F5344CB8AC3E}">
        <p14:creationId xmlns:p14="http://schemas.microsoft.com/office/powerpoint/2010/main" val="3085483924"/>
      </p:ext>
    </p:extLst>
  </p:cSld>
  <p:clrMapOvr>
    <a:masterClrMapping/>
  </p:clrMapOvr>
  <p:transition xmlns:p14="http://schemas.microsoft.com/office/powerpoint/2010/main">
    <p:checke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Activity 2: </a:t>
            </a:r>
            <a:br>
              <a:rPr lang="en-US" dirty="0" smtClean="0"/>
            </a:br>
            <a:r>
              <a:rPr lang="en-US" dirty="0" smtClean="0"/>
              <a:t>Modeling Photosynthesis</a:t>
            </a:r>
            <a:endParaRPr lang="en-US" dirty="0"/>
          </a:p>
        </p:txBody>
      </p:sp>
      <p:sp>
        <p:nvSpPr>
          <p:cNvPr id="3" name="Subtitle 2"/>
          <p:cNvSpPr>
            <a:spLocks noGrp="1"/>
          </p:cNvSpPr>
          <p:nvPr>
            <p:ph type="subTitle" idx="1"/>
          </p:nvPr>
        </p:nvSpPr>
        <p:spPr/>
        <p:txBody>
          <a:bodyPr/>
          <a:lstStyle/>
          <a:p>
            <a:r>
              <a:rPr lang="en-US" dirty="0" smtClean="0">
                <a:solidFill>
                  <a:schemeClr val="tx1"/>
                </a:solidFill>
              </a:rPr>
              <a:t>Answering the Three Questions for how plants grow.</a:t>
            </a:r>
            <a:endParaRPr lang="en-US" dirty="0">
              <a:solidFill>
                <a:schemeClr val="tx1"/>
              </a:solidFill>
            </a:endParaRPr>
          </a:p>
        </p:txBody>
      </p:sp>
    </p:spTree>
    <p:extLst>
      <p:ext uri="{BB962C8B-B14F-4D97-AF65-F5344CB8AC3E}">
        <p14:creationId xmlns:p14="http://schemas.microsoft.com/office/powerpoint/2010/main" val="2759434326"/>
      </p:ext>
    </p:extLst>
  </p:cSld>
  <p:clrMapOvr>
    <a:masterClrMapping/>
  </p:clrMapOvr>
  <p:transition xmlns:p14="http://schemas.microsoft.com/office/powerpoint/2010/main">
    <p:checke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ree 03 photosynthesis.jpg"/>
          <p:cNvPicPr>
            <a:picLocks noChangeAspect="1"/>
          </p:cNvPicPr>
          <p:nvPr/>
        </p:nvPicPr>
        <p:blipFill>
          <a:blip r:embed="rId3" cstate="print"/>
          <a:stretch>
            <a:fillRect/>
          </a:stretch>
        </p:blipFill>
        <p:spPr>
          <a:xfrm>
            <a:off x="609600" y="1371600"/>
            <a:ext cx="4038600" cy="4879697"/>
          </a:xfrm>
          <a:prstGeom prst="rect">
            <a:avLst/>
          </a:prstGeom>
        </p:spPr>
      </p:pic>
      <p:sp>
        <p:nvSpPr>
          <p:cNvPr id="8" name="TextBox 7"/>
          <p:cNvSpPr txBox="1"/>
          <p:nvPr/>
        </p:nvSpPr>
        <p:spPr>
          <a:xfrm>
            <a:off x="4724400" y="1366421"/>
            <a:ext cx="4267200" cy="3293209"/>
          </a:xfrm>
          <a:prstGeom prst="rect">
            <a:avLst/>
          </a:prstGeom>
          <a:noFill/>
        </p:spPr>
        <p:txBody>
          <a:bodyPr wrap="square" rtlCol="0">
            <a:spAutoFit/>
          </a:bodyPr>
          <a:lstStyle/>
          <a:p>
            <a:pPr algn="ctr"/>
            <a:r>
              <a:rPr lang="en-US" sz="4000" dirty="0" smtClean="0"/>
              <a:t>Where are atoms moving </a:t>
            </a:r>
            <a:r>
              <a:rPr lang="en-US" sz="4000" b="1" u="sng" dirty="0" smtClean="0"/>
              <a:t>from</a:t>
            </a:r>
            <a:r>
              <a:rPr lang="en-US" sz="4000" dirty="0" smtClean="0"/>
              <a:t>?</a:t>
            </a:r>
          </a:p>
          <a:p>
            <a:pPr algn="ctr"/>
            <a:endParaRPr lang="en-US" sz="4000" dirty="0" smtClean="0"/>
          </a:p>
          <a:p>
            <a:pPr algn="ctr"/>
            <a:r>
              <a:rPr lang="en-US" sz="4000" dirty="0" smtClean="0"/>
              <a:t> Where are atoms moving </a:t>
            </a:r>
            <a:r>
              <a:rPr lang="en-US" sz="4000" b="1" u="sng" dirty="0" smtClean="0"/>
              <a:t>to</a:t>
            </a:r>
            <a:r>
              <a:rPr lang="en-US" sz="4000" dirty="0" smtClean="0"/>
              <a:t>?</a:t>
            </a:r>
            <a:r>
              <a:rPr lang="en-US" sz="4800" dirty="0" smtClean="0"/>
              <a:t> </a:t>
            </a:r>
            <a:endParaRPr lang="en-US" sz="4800" dirty="0"/>
          </a:p>
        </p:txBody>
      </p:sp>
      <p:sp>
        <p:nvSpPr>
          <p:cNvPr id="2" name="TextBox 1"/>
          <p:cNvSpPr txBox="1"/>
          <p:nvPr/>
        </p:nvSpPr>
        <p:spPr>
          <a:xfrm>
            <a:off x="1493833" y="312003"/>
            <a:ext cx="6430967" cy="830997"/>
          </a:xfrm>
          <a:prstGeom prst="rect">
            <a:avLst/>
          </a:prstGeom>
          <a:noFill/>
        </p:spPr>
        <p:txBody>
          <a:bodyPr wrap="none" rtlCol="0">
            <a:spAutoFit/>
          </a:bodyPr>
          <a:lstStyle/>
          <a:p>
            <a:r>
              <a:rPr lang="en-US" sz="4800" dirty="0" smtClean="0"/>
              <a:t>The Movement Question</a:t>
            </a:r>
            <a:endParaRPr lang="en-US" sz="4800" dirty="0"/>
          </a:p>
        </p:txBody>
      </p:sp>
    </p:spTree>
    <p:extLst>
      <p:ext uri="{BB962C8B-B14F-4D97-AF65-F5344CB8AC3E}">
        <p14:creationId xmlns:p14="http://schemas.microsoft.com/office/powerpoint/2010/main" val="2553488474"/>
      </p:ext>
    </p:extLst>
  </p:cSld>
  <p:clrMapOvr>
    <a:masterClrMapping/>
  </p:clrMapOvr>
  <p:transition xmlns:p14="http://schemas.microsoft.com/office/powerpoint/2010/main">
    <p:checker dir="ver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76200"/>
            <a:ext cx="8610600" cy="830997"/>
          </a:xfrm>
          <a:prstGeom prst="rect">
            <a:avLst/>
          </a:prstGeom>
          <a:noFill/>
        </p:spPr>
        <p:txBody>
          <a:bodyPr wrap="square" rtlCol="0">
            <a:spAutoFit/>
          </a:bodyPr>
          <a:lstStyle/>
          <a:p>
            <a:pPr algn="ctr"/>
            <a:r>
              <a:rPr lang="en-US" sz="3600" b="1" u="sng" dirty="0" smtClean="0"/>
              <a:t>Which</a:t>
            </a:r>
            <a:r>
              <a:rPr lang="en-US" sz="3600" dirty="0" smtClean="0"/>
              <a:t> atoms and molecules  are moving?</a:t>
            </a:r>
            <a:r>
              <a:rPr lang="en-US" sz="4800" dirty="0" smtClean="0"/>
              <a:t> </a:t>
            </a:r>
            <a:endParaRPr lang="en-US" sz="4800" dirty="0"/>
          </a:p>
        </p:txBody>
      </p:sp>
      <p:pic>
        <p:nvPicPr>
          <p:cNvPr id="6" name="Picture 5" descr="tree 03 photosynthesis.jpg"/>
          <p:cNvPicPr>
            <a:picLocks noChangeAspect="1"/>
          </p:cNvPicPr>
          <p:nvPr/>
        </p:nvPicPr>
        <p:blipFill>
          <a:blip r:embed="rId3" cstate="print"/>
          <a:stretch>
            <a:fillRect/>
          </a:stretch>
        </p:blipFill>
        <p:spPr>
          <a:xfrm>
            <a:off x="609600" y="1371600"/>
            <a:ext cx="4038600" cy="4879697"/>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712099484"/>
              </p:ext>
            </p:extLst>
          </p:nvPr>
        </p:nvGraphicFramePr>
        <p:xfrm>
          <a:off x="4953000" y="1524000"/>
          <a:ext cx="3733800" cy="4754879"/>
        </p:xfrm>
        <a:graphic>
          <a:graphicData uri="http://schemas.openxmlformats.org/drawingml/2006/table">
            <a:tbl>
              <a:tblPr firstRow="1" bandRow="1">
                <a:tableStyleId>{5940675A-B579-460E-94D1-54222C63F5DA}</a:tableStyleId>
              </a:tblPr>
              <a:tblGrid>
                <a:gridCol w="1866900"/>
                <a:gridCol w="1866900"/>
              </a:tblGrid>
              <a:tr h="1676400">
                <a:tc>
                  <a:txBody>
                    <a:bodyPr/>
                    <a:lstStyle/>
                    <a:p>
                      <a:endParaRPr lang="en-US" dirty="0"/>
                    </a:p>
                  </a:txBody>
                  <a:tcPr/>
                </a:tc>
                <a:tc>
                  <a:txBody>
                    <a:bodyPr/>
                    <a:lstStyle/>
                    <a:p>
                      <a:endParaRPr lang="en-US" dirty="0"/>
                    </a:p>
                  </a:txBody>
                  <a:tcPr/>
                </a:tc>
              </a:tr>
              <a:tr h="370840">
                <a:tc>
                  <a:txBody>
                    <a:bodyPr/>
                    <a:lstStyle/>
                    <a:p>
                      <a:pPr algn="ctr"/>
                      <a:r>
                        <a:rPr lang="en-US" sz="2800" dirty="0" smtClean="0"/>
                        <a:t>Water</a:t>
                      </a:r>
                      <a:endParaRPr lang="en-US" sz="2800" dirty="0"/>
                    </a:p>
                  </a:txBody>
                  <a:tcPr/>
                </a:tc>
                <a:tc>
                  <a:txBody>
                    <a:bodyPr/>
                    <a:lstStyle/>
                    <a:p>
                      <a:pPr algn="ctr"/>
                      <a:r>
                        <a:rPr lang="en-US" sz="2800" dirty="0" smtClean="0"/>
                        <a:t>Minerals</a:t>
                      </a:r>
                      <a:endParaRPr lang="en-US" sz="2800" dirty="0"/>
                    </a:p>
                  </a:txBody>
                  <a:tcPr/>
                </a:tc>
              </a:tr>
              <a:tr h="1615440">
                <a:tc>
                  <a:txBody>
                    <a:bodyPr/>
                    <a:lstStyle/>
                    <a:p>
                      <a:pPr algn="ctr"/>
                      <a:endParaRPr lang="en-US" dirty="0"/>
                    </a:p>
                  </a:txBody>
                  <a:tcPr/>
                </a:tc>
                <a:tc>
                  <a:txBody>
                    <a:bodyPr/>
                    <a:lstStyle/>
                    <a:p>
                      <a:pPr algn="ctr"/>
                      <a:endParaRPr lang="en-US" dirty="0"/>
                    </a:p>
                  </a:txBody>
                  <a:tcPr/>
                </a:tc>
              </a:tr>
              <a:tr h="370840">
                <a:tc>
                  <a:txBody>
                    <a:bodyPr/>
                    <a:lstStyle/>
                    <a:p>
                      <a:pPr algn="ctr"/>
                      <a:r>
                        <a:rPr lang="en-US" sz="2800" dirty="0" smtClean="0"/>
                        <a:t>Carbon dioxide</a:t>
                      </a:r>
                      <a:endParaRPr lang="en-US" sz="2800" dirty="0"/>
                    </a:p>
                  </a:txBody>
                  <a:tcPr/>
                </a:tc>
                <a:tc>
                  <a:txBody>
                    <a:bodyPr/>
                    <a:lstStyle/>
                    <a:p>
                      <a:pPr algn="ctr"/>
                      <a:r>
                        <a:rPr lang="en-US" sz="2800" dirty="0" smtClean="0"/>
                        <a:t>Oxygen</a:t>
                      </a:r>
                      <a:endParaRPr lang="en-US" sz="2800" dirty="0"/>
                    </a:p>
                  </a:txBody>
                  <a:tcPr/>
                </a:tc>
              </a:tr>
            </a:tbl>
          </a:graphicData>
        </a:graphic>
      </p:graphicFrame>
      <p:pic>
        <p:nvPicPr>
          <p:cNvPr id="3" name="Picture 2"/>
          <p:cNvPicPr>
            <a:picLocks noChangeAspect="1"/>
          </p:cNvPicPr>
          <p:nvPr/>
        </p:nvPicPr>
        <p:blipFill>
          <a:blip r:embed="rId4"/>
          <a:stretch>
            <a:fillRect/>
          </a:stretch>
        </p:blipFill>
        <p:spPr>
          <a:xfrm>
            <a:off x="5105400" y="1752600"/>
            <a:ext cx="1463378" cy="1308100"/>
          </a:xfrm>
          <a:prstGeom prst="rect">
            <a:avLst/>
          </a:prstGeom>
        </p:spPr>
      </p:pic>
      <p:pic>
        <p:nvPicPr>
          <p:cNvPr id="11" name="Picture 10"/>
          <p:cNvPicPr>
            <a:picLocks noChangeAspect="1"/>
          </p:cNvPicPr>
          <p:nvPr/>
        </p:nvPicPr>
        <p:blipFill>
          <a:blip r:embed="rId5"/>
          <a:stretch>
            <a:fillRect/>
          </a:stretch>
        </p:blipFill>
        <p:spPr>
          <a:xfrm>
            <a:off x="5105400" y="4267200"/>
            <a:ext cx="1485900" cy="727363"/>
          </a:xfrm>
          <a:prstGeom prst="rect">
            <a:avLst/>
          </a:prstGeom>
        </p:spPr>
      </p:pic>
      <p:pic>
        <p:nvPicPr>
          <p:cNvPr id="12" name="Picture 11"/>
          <p:cNvPicPr>
            <a:picLocks noChangeAspect="1"/>
          </p:cNvPicPr>
          <p:nvPr/>
        </p:nvPicPr>
        <p:blipFill>
          <a:blip r:embed="rId6"/>
          <a:stretch>
            <a:fillRect/>
          </a:stretch>
        </p:blipFill>
        <p:spPr>
          <a:xfrm>
            <a:off x="7315200" y="3962400"/>
            <a:ext cx="814388" cy="1143000"/>
          </a:xfrm>
          <a:prstGeom prst="rect">
            <a:avLst/>
          </a:prstGeom>
        </p:spPr>
      </p:pic>
      <p:pic>
        <p:nvPicPr>
          <p:cNvPr id="13" name="Picture 12"/>
          <p:cNvPicPr>
            <a:picLocks noChangeAspect="1"/>
          </p:cNvPicPr>
          <p:nvPr/>
        </p:nvPicPr>
        <p:blipFill>
          <a:blip r:embed="rId7"/>
          <a:stretch>
            <a:fillRect/>
          </a:stretch>
        </p:blipFill>
        <p:spPr>
          <a:xfrm>
            <a:off x="6934200" y="1600200"/>
            <a:ext cx="787400" cy="609600"/>
          </a:xfrm>
          <a:prstGeom prst="rect">
            <a:avLst/>
          </a:prstGeom>
        </p:spPr>
      </p:pic>
      <p:pic>
        <p:nvPicPr>
          <p:cNvPr id="14" name="Picture 13"/>
          <p:cNvPicPr>
            <a:picLocks noChangeAspect="1"/>
          </p:cNvPicPr>
          <p:nvPr/>
        </p:nvPicPr>
        <p:blipFill>
          <a:blip r:embed="rId8"/>
          <a:stretch>
            <a:fillRect/>
          </a:stretch>
        </p:blipFill>
        <p:spPr>
          <a:xfrm>
            <a:off x="7848600" y="1676400"/>
            <a:ext cx="677228" cy="536418"/>
          </a:xfrm>
          <a:prstGeom prst="rect">
            <a:avLst/>
          </a:prstGeom>
        </p:spPr>
      </p:pic>
      <p:pic>
        <p:nvPicPr>
          <p:cNvPr id="15" name="Picture 14"/>
          <p:cNvPicPr>
            <a:picLocks noChangeAspect="1"/>
          </p:cNvPicPr>
          <p:nvPr/>
        </p:nvPicPr>
        <p:blipFill>
          <a:blip r:embed="rId9"/>
          <a:stretch>
            <a:fillRect/>
          </a:stretch>
        </p:blipFill>
        <p:spPr>
          <a:xfrm>
            <a:off x="7010400" y="2514600"/>
            <a:ext cx="634524" cy="475150"/>
          </a:xfrm>
          <a:prstGeom prst="rect">
            <a:avLst/>
          </a:prstGeom>
        </p:spPr>
      </p:pic>
      <p:pic>
        <p:nvPicPr>
          <p:cNvPr id="16" name="Picture 15"/>
          <p:cNvPicPr>
            <a:picLocks noChangeAspect="1"/>
          </p:cNvPicPr>
          <p:nvPr/>
        </p:nvPicPr>
        <p:blipFill>
          <a:blip r:embed="rId10"/>
          <a:stretch>
            <a:fillRect/>
          </a:stretch>
        </p:blipFill>
        <p:spPr>
          <a:xfrm>
            <a:off x="7696200" y="2362200"/>
            <a:ext cx="762000" cy="700690"/>
          </a:xfrm>
          <a:prstGeom prst="rect">
            <a:avLst/>
          </a:prstGeom>
        </p:spPr>
      </p:pic>
    </p:spTree>
    <p:extLst>
      <p:ext uri="{BB962C8B-B14F-4D97-AF65-F5344CB8AC3E}">
        <p14:creationId xmlns:p14="http://schemas.microsoft.com/office/powerpoint/2010/main" val="2790392272"/>
      </p:ext>
    </p:extLst>
  </p:cSld>
  <p:clrMapOvr>
    <a:masterClrMapping/>
  </p:clrMapOvr>
  <p:transition xmlns:p14="http://schemas.microsoft.com/office/powerpoint/2010/main">
    <p:checker dir="ver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eaf_02_photosynthesis.jpg"/>
          <p:cNvPicPr>
            <a:picLocks noChangeAspect="1"/>
          </p:cNvPicPr>
          <p:nvPr/>
        </p:nvPicPr>
        <p:blipFill>
          <a:blip r:embed="rId3" cstate="print"/>
          <a:stretch>
            <a:fillRect/>
          </a:stretch>
        </p:blipFill>
        <p:spPr>
          <a:xfrm rot="199844">
            <a:off x="698759" y="864912"/>
            <a:ext cx="5105400" cy="5840688"/>
          </a:xfrm>
          <a:prstGeom prst="rect">
            <a:avLst/>
          </a:prstGeom>
        </p:spPr>
      </p:pic>
      <p:cxnSp>
        <p:nvCxnSpPr>
          <p:cNvPr id="148" name="Straight Connector 147"/>
          <p:cNvCxnSpPr/>
          <p:nvPr/>
        </p:nvCxnSpPr>
        <p:spPr>
          <a:xfrm>
            <a:off x="609600" y="914400"/>
            <a:ext cx="7696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685800" y="304800"/>
            <a:ext cx="7620000" cy="523220"/>
          </a:xfrm>
          <a:prstGeom prst="rect">
            <a:avLst/>
          </a:prstGeom>
          <a:noFill/>
        </p:spPr>
        <p:txBody>
          <a:bodyPr wrap="square" rtlCol="0">
            <a:spAutoFit/>
          </a:bodyPr>
          <a:lstStyle/>
          <a:p>
            <a:pPr algn="ctr"/>
            <a:r>
              <a:rPr lang="en-US" sz="2800" b="1" dirty="0" smtClean="0"/>
              <a:t>Leaf: Movement of atoms during photosynthesis </a:t>
            </a:r>
            <a:endParaRPr lang="en-US" sz="2800" b="1" dirty="0"/>
          </a:p>
        </p:txBody>
      </p:sp>
      <p:sp>
        <p:nvSpPr>
          <p:cNvPr id="2" name="TextBox 1"/>
          <p:cNvSpPr txBox="1"/>
          <p:nvPr/>
        </p:nvSpPr>
        <p:spPr>
          <a:xfrm>
            <a:off x="6477000" y="1752600"/>
            <a:ext cx="2362200" cy="2062103"/>
          </a:xfrm>
          <a:prstGeom prst="rect">
            <a:avLst/>
          </a:prstGeom>
          <a:noFill/>
        </p:spPr>
        <p:txBody>
          <a:bodyPr wrap="square" rtlCol="0">
            <a:spAutoFit/>
          </a:bodyPr>
          <a:lstStyle/>
          <a:p>
            <a:r>
              <a:rPr lang="en-US" sz="3200" dirty="0"/>
              <a:t>Question: Where did the sugar come from?</a:t>
            </a:r>
          </a:p>
        </p:txBody>
      </p:sp>
    </p:spTree>
    <p:extLst>
      <p:ext uri="{BB962C8B-B14F-4D97-AF65-F5344CB8AC3E}">
        <p14:creationId xmlns:p14="http://schemas.microsoft.com/office/powerpoint/2010/main" val="56367420"/>
      </p:ext>
    </p:extLst>
  </p:cSld>
  <p:clrMapOvr>
    <a:masterClrMapping/>
  </p:clrMapOvr>
  <p:transition xmlns:p14="http://schemas.microsoft.com/office/powerpoint/2010/main" advClick="0">
    <p:checker dir="ver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8" name="Straight Connector 147"/>
          <p:cNvCxnSpPr/>
          <p:nvPr/>
        </p:nvCxnSpPr>
        <p:spPr>
          <a:xfrm>
            <a:off x="609600" y="1143000"/>
            <a:ext cx="7696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685800" y="76200"/>
            <a:ext cx="7620000" cy="954107"/>
          </a:xfrm>
          <a:prstGeom prst="rect">
            <a:avLst/>
          </a:prstGeom>
          <a:noFill/>
        </p:spPr>
        <p:txBody>
          <a:bodyPr wrap="square" rtlCol="0">
            <a:spAutoFit/>
          </a:bodyPr>
          <a:lstStyle/>
          <a:p>
            <a:pPr algn="ctr"/>
            <a:r>
              <a:rPr lang="en-US" sz="2800" b="1" dirty="0" smtClean="0"/>
              <a:t>Leaf Cell: Microscopic Scale</a:t>
            </a:r>
          </a:p>
          <a:p>
            <a:pPr algn="ctr"/>
            <a:r>
              <a:rPr lang="en-US" sz="2800" b="1" dirty="0" smtClean="0"/>
              <a:t>Movement of atoms during photosynthesis </a:t>
            </a:r>
            <a:endParaRPr lang="en-US" sz="2800" b="1" dirty="0"/>
          </a:p>
        </p:txBody>
      </p:sp>
      <p:pic>
        <p:nvPicPr>
          <p:cNvPr id="5" name="Picture 4" descr="cell_02_photosynthesis.jpg"/>
          <p:cNvPicPr>
            <a:picLocks noChangeAspect="1"/>
          </p:cNvPicPr>
          <p:nvPr/>
        </p:nvPicPr>
        <p:blipFill>
          <a:blip r:embed="rId3" cstate="print"/>
          <a:stretch>
            <a:fillRect/>
          </a:stretch>
        </p:blipFill>
        <p:spPr>
          <a:xfrm>
            <a:off x="304800" y="1371599"/>
            <a:ext cx="5943600" cy="4612809"/>
          </a:xfrm>
          <a:prstGeom prst="rect">
            <a:avLst/>
          </a:prstGeom>
        </p:spPr>
      </p:pic>
      <p:sp>
        <p:nvSpPr>
          <p:cNvPr id="2" name="TextBox 1"/>
          <p:cNvSpPr txBox="1"/>
          <p:nvPr/>
        </p:nvSpPr>
        <p:spPr>
          <a:xfrm>
            <a:off x="6324600" y="1676400"/>
            <a:ext cx="2438400" cy="3970318"/>
          </a:xfrm>
          <a:prstGeom prst="rect">
            <a:avLst/>
          </a:prstGeom>
          <a:noFill/>
        </p:spPr>
        <p:txBody>
          <a:bodyPr wrap="square" rtlCol="0">
            <a:spAutoFit/>
          </a:bodyPr>
          <a:lstStyle/>
          <a:p>
            <a:r>
              <a:rPr lang="en-US" sz="2800" dirty="0" smtClean="0"/>
              <a:t>Question: How can sugar come </a:t>
            </a:r>
            <a:r>
              <a:rPr lang="en-US" sz="2800" b="1" dirty="0" smtClean="0"/>
              <a:t>out </a:t>
            </a:r>
            <a:r>
              <a:rPr lang="en-US" sz="2800" dirty="0" smtClean="0"/>
              <a:t>of leaf cells when carbon dioxide and water—but </a:t>
            </a:r>
            <a:r>
              <a:rPr lang="en-US" sz="2800" b="1" dirty="0" smtClean="0"/>
              <a:t>no organic materials</a:t>
            </a:r>
            <a:r>
              <a:rPr lang="en-US" sz="2800" dirty="0" smtClean="0"/>
              <a:t>—are going in?</a:t>
            </a:r>
            <a:endParaRPr lang="en-US" sz="2800" dirty="0"/>
          </a:p>
        </p:txBody>
      </p:sp>
    </p:spTree>
    <p:extLst>
      <p:ext uri="{BB962C8B-B14F-4D97-AF65-F5344CB8AC3E}">
        <p14:creationId xmlns:p14="http://schemas.microsoft.com/office/powerpoint/2010/main" val="2015554784"/>
      </p:ext>
    </p:extLst>
  </p:cSld>
  <p:clrMapOvr>
    <a:masterClrMapping/>
  </p:clrMapOvr>
  <p:transition xmlns:p14="http://schemas.microsoft.com/office/powerpoint/2010/main" advClick="0">
    <p:checker dir="ver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Photosynthesis?</a:t>
            </a:r>
            <a:endParaRPr lang="en-US" dirty="0"/>
          </a:p>
        </p:txBody>
      </p:sp>
      <p:sp>
        <p:nvSpPr>
          <p:cNvPr id="3" name="Content Placeholder 2"/>
          <p:cNvSpPr>
            <a:spLocks noGrp="1"/>
          </p:cNvSpPr>
          <p:nvPr>
            <p:ph idx="1"/>
          </p:nvPr>
        </p:nvSpPr>
        <p:spPr>
          <a:xfrm>
            <a:off x="457200" y="1600200"/>
            <a:ext cx="5029200" cy="4525963"/>
          </a:xfrm>
        </p:spPr>
        <p:txBody>
          <a:bodyPr>
            <a:normAutofit/>
          </a:bodyPr>
          <a:lstStyle/>
          <a:p>
            <a:r>
              <a:rPr lang="en-US" sz="3600" dirty="0" smtClean="0"/>
              <a:t>Photosynthesis is the secret of plant growth.</a:t>
            </a:r>
          </a:p>
          <a:p>
            <a:r>
              <a:rPr lang="en-US" sz="3600" dirty="0"/>
              <a:t>Plants do photosynthesis so they can grow (gain biomass)</a:t>
            </a:r>
            <a:r>
              <a:rPr lang="en-US" sz="3600" dirty="0" smtClean="0"/>
              <a:t>.</a:t>
            </a:r>
            <a:endParaRPr lang="en-US" sz="3600" dirty="0"/>
          </a:p>
        </p:txBody>
      </p:sp>
      <p:pic>
        <p:nvPicPr>
          <p:cNvPr id="4" name="Picture 1" descr="plant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05000"/>
            <a:ext cx="3352800" cy="405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6523059"/>
      </p:ext>
    </p:extLst>
  </p:cSld>
  <p:clrMapOvr>
    <a:masterClrMapping/>
  </p:clrMapOvr>
  <p:transition xmlns:p14="http://schemas.microsoft.com/office/powerpoint/2010/main">
    <p:checke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21153"/>
            <a:ext cx="7772400" cy="564647"/>
          </a:xfrm>
        </p:spPr>
        <p:txBody>
          <a:bodyPr>
            <a:noAutofit/>
          </a:bodyPr>
          <a:lstStyle/>
          <a:p>
            <a:r>
              <a:rPr lang="en-US" sz="2800" b="1" dirty="0"/>
              <a:t>What happens when </a:t>
            </a:r>
            <a:r>
              <a:rPr lang="en-US" sz="2800" b="1" dirty="0" smtClean="0"/>
              <a:t>plants gain mass?</a:t>
            </a:r>
            <a:endParaRPr lang="en-US" sz="2800" b="1" dirty="0"/>
          </a:p>
        </p:txBody>
      </p:sp>
      <p:sp>
        <p:nvSpPr>
          <p:cNvPr id="3" name="Subtitle 2"/>
          <p:cNvSpPr>
            <a:spLocks noGrp="1"/>
          </p:cNvSpPr>
          <p:nvPr>
            <p:ph type="subTitle" idx="1"/>
          </p:nvPr>
        </p:nvSpPr>
        <p:spPr>
          <a:xfrm>
            <a:off x="612391" y="5562600"/>
            <a:ext cx="7980218" cy="940483"/>
          </a:xfrm>
        </p:spPr>
        <p:txBody>
          <a:bodyPr>
            <a:noAutofit/>
          </a:bodyPr>
          <a:lstStyle/>
          <a:p>
            <a:r>
              <a:rPr lang="en-US" sz="1800" dirty="0">
                <a:solidFill>
                  <a:schemeClr val="tx1"/>
                </a:solidFill>
              </a:rPr>
              <a:t>Remember: </a:t>
            </a:r>
            <a:r>
              <a:rPr lang="en-US" sz="1800" b="1" dirty="0">
                <a:solidFill>
                  <a:schemeClr val="tx1"/>
                </a:solidFill>
              </a:rPr>
              <a:t>Atoms last foreve</a:t>
            </a:r>
            <a:r>
              <a:rPr lang="en-US" sz="1800" dirty="0">
                <a:solidFill>
                  <a:schemeClr val="tx1"/>
                </a:solidFill>
              </a:rPr>
              <a:t>r (so you can rearrange atoms into new molecules, but can’t add or subtract atoms)</a:t>
            </a:r>
            <a:br>
              <a:rPr lang="en-US" sz="1800" dirty="0">
                <a:solidFill>
                  <a:schemeClr val="tx1"/>
                </a:solidFill>
              </a:rPr>
            </a:br>
            <a:r>
              <a:rPr lang="en-US" sz="1800" b="1" dirty="0">
                <a:solidFill>
                  <a:schemeClr val="tx1"/>
                </a:solidFill>
              </a:rPr>
              <a:t>Energy lasts forever </a:t>
            </a:r>
            <a:r>
              <a:rPr lang="en-US" sz="1800" dirty="0">
                <a:solidFill>
                  <a:schemeClr val="tx1"/>
                </a:solidFill>
              </a:rPr>
              <a:t>(so you can change forms of energy, but energy units can’t appear or go away)</a:t>
            </a:r>
            <a:endParaRPr lang="en-US" sz="1800" b="1" dirty="0">
              <a:solidFill>
                <a:schemeClr val="tx1"/>
              </a:solidFill>
            </a:endParaRPr>
          </a:p>
        </p:txBody>
      </p:sp>
      <p:grpSp>
        <p:nvGrpSpPr>
          <p:cNvPr id="5" name="Group 4"/>
          <p:cNvGrpSpPr/>
          <p:nvPr/>
        </p:nvGrpSpPr>
        <p:grpSpPr>
          <a:xfrm>
            <a:off x="668059" y="792958"/>
            <a:ext cx="7790141" cy="4769642"/>
            <a:chOff x="287059" y="488158"/>
            <a:chExt cx="8496923" cy="5842905"/>
          </a:xfrm>
        </p:grpSpPr>
        <p:grpSp>
          <p:nvGrpSpPr>
            <p:cNvPr id="15" name="Group 14"/>
            <p:cNvGrpSpPr/>
            <p:nvPr/>
          </p:nvGrpSpPr>
          <p:grpSpPr>
            <a:xfrm>
              <a:off x="287059" y="488158"/>
              <a:ext cx="4124069" cy="5838686"/>
              <a:chOff x="453562" y="650198"/>
              <a:chExt cx="6516173" cy="7776805"/>
            </a:xfrm>
          </p:grpSpPr>
          <p:sp>
            <p:nvSpPr>
              <p:cNvPr id="4" name="Rounded Rectangle 3"/>
              <p:cNvSpPr/>
              <p:nvPr/>
            </p:nvSpPr>
            <p:spPr>
              <a:xfrm>
                <a:off x="453562" y="650198"/>
                <a:ext cx="6516173" cy="7776805"/>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140747" y="8013694"/>
                <a:ext cx="4552345" cy="368947"/>
              </a:xfrm>
              <a:prstGeom prst="rect">
                <a:avLst/>
              </a:prstGeom>
              <a:noFill/>
            </p:spPr>
            <p:txBody>
              <a:bodyPr wrap="none" rtlCol="0">
                <a:spAutoFit/>
              </a:bodyPr>
              <a:lstStyle/>
              <a:p>
                <a:r>
                  <a:rPr lang="en-US" sz="1200" dirty="0"/>
                  <a:t>What forms of energy are in the reactants?</a:t>
                </a:r>
              </a:p>
            </p:txBody>
          </p:sp>
          <p:cxnSp>
            <p:nvCxnSpPr>
              <p:cNvPr id="11" name="Straight Connector 10"/>
              <p:cNvCxnSpPr/>
              <p:nvPr/>
            </p:nvCxnSpPr>
            <p:spPr>
              <a:xfrm>
                <a:off x="453562" y="3156308"/>
                <a:ext cx="651617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53562" y="5862820"/>
                <a:ext cx="651617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48777" y="5224128"/>
                <a:ext cx="5894175" cy="614912"/>
              </a:xfrm>
              <a:prstGeom prst="rect">
                <a:avLst/>
              </a:prstGeom>
              <a:noFill/>
            </p:spPr>
            <p:txBody>
              <a:bodyPr wrap="none" rtlCol="0">
                <a:spAutoFit/>
              </a:bodyPr>
              <a:lstStyle/>
              <a:p>
                <a:pPr algn="ctr"/>
                <a:r>
                  <a:rPr lang="en-US" sz="1200" dirty="0"/>
                  <a:t>What molecules are carbon atoms in before the change? </a:t>
                </a:r>
                <a:br>
                  <a:rPr lang="en-US" sz="1200" dirty="0"/>
                </a:br>
                <a:r>
                  <a:rPr lang="en-US" sz="1200" dirty="0"/>
                  <a:t>What other molecules are involved?</a:t>
                </a:r>
              </a:p>
            </p:txBody>
          </p:sp>
          <p:sp>
            <p:nvSpPr>
              <p:cNvPr id="14" name="TextBox 13"/>
              <p:cNvSpPr txBox="1"/>
              <p:nvPr/>
            </p:nvSpPr>
            <p:spPr>
              <a:xfrm>
                <a:off x="2434109" y="2717383"/>
                <a:ext cx="3444522" cy="368947"/>
              </a:xfrm>
              <a:prstGeom prst="rect">
                <a:avLst/>
              </a:prstGeom>
              <a:noFill/>
            </p:spPr>
            <p:txBody>
              <a:bodyPr wrap="none" rtlCol="0">
                <a:spAutoFit/>
              </a:bodyPr>
              <a:lstStyle/>
              <a:p>
                <a:r>
                  <a:rPr lang="en-US" sz="1200" dirty="0"/>
                  <a:t>Where are atoms moving from?</a:t>
                </a:r>
              </a:p>
            </p:txBody>
          </p:sp>
        </p:grpSp>
        <p:grpSp>
          <p:nvGrpSpPr>
            <p:cNvPr id="16" name="Group 15"/>
            <p:cNvGrpSpPr/>
            <p:nvPr/>
          </p:nvGrpSpPr>
          <p:grpSpPr>
            <a:xfrm>
              <a:off x="4659913" y="492377"/>
              <a:ext cx="4124069" cy="5838686"/>
              <a:chOff x="453562" y="650198"/>
              <a:chExt cx="6516173" cy="7776805"/>
            </a:xfrm>
          </p:grpSpPr>
          <p:sp>
            <p:nvSpPr>
              <p:cNvPr id="17" name="Rounded Rectangle 16"/>
              <p:cNvSpPr/>
              <p:nvPr/>
            </p:nvSpPr>
            <p:spPr>
              <a:xfrm>
                <a:off x="453562" y="650198"/>
                <a:ext cx="6516173" cy="7776805"/>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322882" y="8028816"/>
                <a:ext cx="4500698" cy="368947"/>
              </a:xfrm>
              <a:prstGeom prst="rect">
                <a:avLst/>
              </a:prstGeom>
              <a:noFill/>
            </p:spPr>
            <p:txBody>
              <a:bodyPr wrap="none" rtlCol="0">
                <a:spAutoFit/>
              </a:bodyPr>
              <a:lstStyle/>
              <a:p>
                <a:r>
                  <a:rPr lang="en-US" sz="1200" dirty="0"/>
                  <a:t>What forms of energy are in the products?</a:t>
                </a:r>
              </a:p>
            </p:txBody>
          </p:sp>
          <p:cxnSp>
            <p:nvCxnSpPr>
              <p:cNvPr id="19" name="Straight Connector 18"/>
              <p:cNvCxnSpPr/>
              <p:nvPr/>
            </p:nvCxnSpPr>
            <p:spPr>
              <a:xfrm>
                <a:off x="453562" y="3156308"/>
                <a:ext cx="651617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53562" y="5862820"/>
                <a:ext cx="651617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841266" y="5224128"/>
                <a:ext cx="5709202" cy="614912"/>
              </a:xfrm>
              <a:prstGeom prst="rect">
                <a:avLst/>
              </a:prstGeom>
              <a:noFill/>
            </p:spPr>
            <p:txBody>
              <a:bodyPr wrap="none" rtlCol="0">
                <a:spAutoFit/>
              </a:bodyPr>
              <a:lstStyle/>
              <a:p>
                <a:pPr algn="ctr"/>
                <a:r>
                  <a:rPr lang="en-US" sz="1200" dirty="0"/>
                  <a:t>What molecules are carbon atoms in after the change? </a:t>
                </a:r>
                <a:br>
                  <a:rPr lang="en-US" sz="1200" dirty="0"/>
                </a:br>
                <a:r>
                  <a:rPr lang="en-US" sz="1200" dirty="0"/>
                  <a:t>What other molecules are produced?</a:t>
                </a:r>
              </a:p>
            </p:txBody>
          </p:sp>
          <p:sp>
            <p:nvSpPr>
              <p:cNvPr id="22" name="TextBox 21"/>
              <p:cNvSpPr txBox="1"/>
              <p:nvPr/>
            </p:nvSpPr>
            <p:spPr>
              <a:xfrm>
                <a:off x="2434107" y="2706514"/>
                <a:ext cx="3172761" cy="368947"/>
              </a:xfrm>
              <a:prstGeom prst="rect">
                <a:avLst/>
              </a:prstGeom>
              <a:noFill/>
            </p:spPr>
            <p:txBody>
              <a:bodyPr wrap="none" rtlCol="0">
                <a:spAutoFit/>
              </a:bodyPr>
              <a:lstStyle/>
              <a:p>
                <a:r>
                  <a:rPr lang="en-US" sz="1200" dirty="0"/>
                  <a:t>Where are atoms moving to?</a:t>
                </a:r>
              </a:p>
            </p:txBody>
          </p:sp>
        </p:grpSp>
        <p:sp>
          <p:nvSpPr>
            <p:cNvPr id="8" name="AutoShape 2"/>
            <p:cNvSpPr>
              <a:spLocks noChangeArrowheads="1"/>
            </p:cNvSpPr>
            <p:nvPr/>
          </p:nvSpPr>
          <p:spPr bwMode="auto">
            <a:xfrm>
              <a:off x="4044783" y="2369701"/>
              <a:ext cx="1140453" cy="1688702"/>
            </a:xfrm>
            <a:prstGeom prst="rightArrow">
              <a:avLst>
                <a:gd name="adj1" fmla="val 65892"/>
                <a:gd name="adj2" fmla="val 38321"/>
              </a:avLst>
            </a:prstGeom>
            <a:solidFill>
              <a:schemeClr val="bg1"/>
            </a:solidFill>
            <a:ln w="76200">
              <a:solidFill>
                <a:schemeClr val="tx1"/>
              </a:solidFill>
              <a:round/>
              <a:headEnd/>
              <a:tailEnd/>
            </a:ln>
          </p:spPr>
          <p:txBody>
            <a:bodyPr lIns="62035" tIns="31018" rIns="62035" bIns="31018">
              <a:prstTxWarp prst="textNoShape">
                <a:avLst/>
              </a:prstTxWarp>
            </a:bodyPr>
            <a:lstStyle/>
            <a:p>
              <a:endParaRPr lang="en-US">
                <a:solidFill>
                  <a:srgbClr val="000000"/>
                </a:solidFill>
              </a:endParaRPr>
            </a:p>
          </p:txBody>
        </p:sp>
      </p:grpSp>
      <p:sp>
        <p:nvSpPr>
          <p:cNvPr id="9" name="TextBox 8"/>
          <p:cNvSpPr txBox="1"/>
          <p:nvPr/>
        </p:nvSpPr>
        <p:spPr>
          <a:xfrm>
            <a:off x="4114800" y="2895600"/>
            <a:ext cx="1093376" cy="231919"/>
          </a:xfrm>
          <a:prstGeom prst="rect">
            <a:avLst/>
          </a:prstGeom>
          <a:noFill/>
        </p:spPr>
        <p:txBody>
          <a:bodyPr wrap="none" lIns="62035" tIns="31018" rIns="62035" bIns="31018" rtlCol="0">
            <a:spAutoFit/>
          </a:bodyPr>
          <a:lstStyle/>
          <a:p>
            <a:r>
              <a:rPr lang="en-US" sz="1100" dirty="0"/>
              <a:t>Chemical change</a:t>
            </a:r>
          </a:p>
        </p:txBody>
      </p:sp>
    </p:spTree>
    <p:extLst>
      <p:ext uri="{BB962C8B-B14F-4D97-AF65-F5344CB8AC3E}">
        <p14:creationId xmlns:p14="http://schemas.microsoft.com/office/powerpoint/2010/main" val="3002175892"/>
      </p:ext>
    </p:extLst>
  </p:cSld>
  <p:clrMapOvr>
    <a:masterClrMapping/>
  </p:clrMapOvr>
  <p:transition xmlns:p14="http://schemas.microsoft.com/office/powerpoint/2010/main">
    <p:checke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685800"/>
            <a:ext cx="5046519" cy="5817835"/>
          </a:xfrm>
        </p:spPr>
        <p:txBody>
          <a:bodyPr>
            <a:normAutofit/>
          </a:bodyPr>
          <a:lstStyle/>
          <a:p>
            <a:pPr marL="0" indent="0">
              <a:buNone/>
            </a:pPr>
            <a:r>
              <a:rPr lang="en-US" b="1" dirty="0" smtClean="0"/>
              <a:t>The Carbon Question: What is happening to carbon atoms? </a:t>
            </a:r>
            <a:endParaRPr lang="en-US" dirty="0"/>
          </a:p>
          <a:p>
            <a:pPr marL="399973" lvl="1" indent="0">
              <a:buNone/>
            </a:pPr>
            <a:r>
              <a:rPr lang="en-US" sz="2000" dirty="0" smtClean="0"/>
              <a:t>What molecules are carbon atoms in before </a:t>
            </a:r>
            <a:r>
              <a:rPr lang="en-US" sz="2000" b="1" dirty="0">
                <a:solidFill>
                  <a:srgbClr val="008000"/>
                </a:solidFill>
              </a:rPr>
              <a:t>photosynthesis</a:t>
            </a:r>
            <a:r>
              <a:rPr lang="en-US" sz="2000" dirty="0" smtClean="0"/>
              <a:t>? </a:t>
            </a:r>
          </a:p>
          <a:p>
            <a:pPr marL="399973" lvl="1" indent="0">
              <a:buNone/>
            </a:pPr>
            <a:r>
              <a:rPr lang="en-US" sz="2000" dirty="0" smtClean="0"/>
              <a:t>How are the atoms rearranged into new molecules during </a:t>
            </a:r>
            <a:r>
              <a:rPr lang="en-US" sz="2000" b="1" dirty="0" smtClean="0">
                <a:solidFill>
                  <a:srgbClr val="008000"/>
                </a:solidFill>
              </a:rPr>
              <a:t>photosynthesis</a:t>
            </a:r>
            <a:r>
              <a:rPr lang="en-US" sz="2000" dirty="0" smtClean="0"/>
              <a:t>?</a:t>
            </a:r>
            <a:endParaRPr lang="en-US" sz="2000" dirty="0"/>
          </a:p>
          <a:p>
            <a:pPr marL="0" indent="0">
              <a:buNone/>
            </a:pPr>
            <a:r>
              <a:rPr lang="en-US" b="1" dirty="0"/>
              <a:t>The Energy Question: What is happening to </a:t>
            </a:r>
            <a:r>
              <a:rPr lang="en-US" b="1" dirty="0" smtClean="0"/>
              <a:t>energy</a:t>
            </a:r>
            <a:r>
              <a:rPr lang="en-US" b="1" dirty="0"/>
              <a:t>?</a:t>
            </a:r>
          </a:p>
          <a:p>
            <a:pPr marL="399973" lvl="1" indent="0">
              <a:buNone/>
            </a:pPr>
            <a:r>
              <a:rPr lang="en-US" sz="2200" dirty="0"/>
              <a:t>What forms of energy are </a:t>
            </a:r>
            <a:r>
              <a:rPr lang="en-US" sz="2200" dirty="0" smtClean="0"/>
              <a:t>involved in </a:t>
            </a:r>
            <a:r>
              <a:rPr lang="en-US" sz="2200" b="1" dirty="0">
                <a:solidFill>
                  <a:srgbClr val="008000"/>
                </a:solidFill>
              </a:rPr>
              <a:t>photosynthesis</a:t>
            </a:r>
            <a:r>
              <a:rPr lang="en-US" sz="2200" dirty="0" smtClean="0"/>
              <a:t>?</a:t>
            </a:r>
            <a:endParaRPr lang="en-US" sz="2200" dirty="0"/>
          </a:p>
          <a:p>
            <a:pPr marL="399973" lvl="1" indent="0">
              <a:buNone/>
            </a:pPr>
            <a:r>
              <a:rPr lang="en-US" sz="2200" dirty="0"/>
              <a:t>How is energy changing from one form </a:t>
            </a:r>
            <a:r>
              <a:rPr lang="en-US" sz="2200" dirty="0" smtClean="0"/>
              <a:t>to another during </a:t>
            </a:r>
            <a:r>
              <a:rPr lang="en-US" sz="2200" b="1" dirty="0">
                <a:solidFill>
                  <a:srgbClr val="008000"/>
                </a:solidFill>
              </a:rPr>
              <a:t>photosynthesis</a:t>
            </a:r>
            <a:r>
              <a:rPr lang="en-US" sz="2200" dirty="0" smtClean="0"/>
              <a:t>?</a:t>
            </a:r>
            <a:endParaRPr lang="en-US" sz="2200" dirty="0"/>
          </a:p>
        </p:txBody>
      </p:sp>
      <p:pic>
        <p:nvPicPr>
          <p:cNvPr id="7" name="Picture 1" descr="plant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964" y="1066800"/>
            <a:ext cx="3316013" cy="401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52316"/>
      </p:ext>
    </p:extLst>
  </p:cSld>
  <p:clrMapOvr>
    <a:masterClrMapping/>
  </p:clrMapOvr>
  <p:transition xmlns:p14="http://schemas.microsoft.com/office/powerpoint/2010/main">
    <p:checke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5638800"/>
          </a:xfrm>
        </p:spPr>
        <p:txBody>
          <a:bodyPr>
            <a:normAutofit/>
          </a:bodyPr>
          <a:lstStyle/>
          <a:p>
            <a:r>
              <a:rPr lang="en-US" dirty="0" smtClean="0"/>
              <a:t>Photosynthesis happens when </a:t>
            </a:r>
            <a:r>
              <a:rPr lang="en-US" dirty="0" smtClean="0">
                <a:solidFill>
                  <a:srgbClr val="3366FF"/>
                </a:solidFill>
              </a:rPr>
              <a:t>light energy from the sun</a:t>
            </a:r>
            <a:r>
              <a:rPr lang="en-US" dirty="0" smtClean="0"/>
              <a:t>, </a:t>
            </a:r>
            <a:r>
              <a:rPr lang="en-US" dirty="0" smtClean="0">
                <a:solidFill>
                  <a:srgbClr val="3366FF"/>
                </a:solidFill>
              </a:rPr>
              <a:t>carbon dioxide</a:t>
            </a:r>
            <a:r>
              <a:rPr lang="en-US" dirty="0" smtClean="0"/>
              <a:t>, and </a:t>
            </a:r>
            <a:r>
              <a:rPr lang="en-US" dirty="0" smtClean="0">
                <a:solidFill>
                  <a:srgbClr val="3366FF"/>
                </a:solidFill>
              </a:rPr>
              <a:t>water</a:t>
            </a:r>
            <a:r>
              <a:rPr lang="en-US" dirty="0" smtClean="0"/>
              <a:t> are used to make </a:t>
            </a:r>
            <a:r>
              <a:rPr lang="en-US" dirty="0" smtClean="0">
                <a:solidFill>
                  <a:srgbClr val="008000"/>
                </a:solidFill>
              </a:rPr>
              <a:t>sugar</a:t>
            </a:r>
            <a:r>
              <a:rPr lang="en-US" dirty="0"/>
              <a:t> </a:t>
            </a:r>
            <a:r>
              <a:rPr lang="en-US" dirty="0" smtClean="0"/>
              <a:t>and </a:t>
            </a:r>
            <a:r>
              <a:rPr lang="en-US" dirty="0" smtClean="0">
                <a:solidFill>
                  <a:srgbClr val="008000"/>
                </a:solidFill>
              </a:rPr>
              <a:t>oxygen</a:t>
            </a:r>
            <a:r>
              <a:rPr lang="en-US" dirty="0" smtClean="0"/>
              <a:t>.</a:t>
            </a:r>
            <a:br>
              <a:rPr lang="en-US" dirty="0" smtClean="0"/>
            </a:br>
            <a:r>
              <a:rPr lang="en-US" dirty="0"/>
              <a:t/>
            </a:r>
            <a:br>
              <a:rPr lang="en-US" dirty="0"/>
            </a:br>
            <a:r>
              <a:rPr lang="en-US" dirty="0" smtClean="0"/>
              <a:t>(the sugar is then used to build the plant’s mass; the O</a:t>
            </a:r>
            <a:r>
              <a:rPr lang="en-US" baseline="-25000" dirty="0" smtClean="0"/>
              <a:t>2</a:t>
            </a:r>
            <a:r>
              <a:rPr lang="en-US" dirty="0" smtClean="0"/>
              <a:t> is released as waste)</a:t>
            </a:r>
            <a:endParaRPr lang="en-US" dirty="0"/>
          </a:p>
        </p:txBody>
      </p:sp>
    </p:spTree>
    <p:extLst>
      <p:ext uri="{BB962C8B-B14F-4D97-AF65-F5344CB8AC3E}">
        <p14:creationId xmlns:p14="http://schemas.microsoft.com/office/powerpoint/2010/main" val="3227537560"/>
      </p:ext>
    </p:extLst>
  </p:cSld>
  <p:clrMapOvr>
    <a:masterClrMapping/>
  </p:clrMapOvr>
  <p:transition xmlns:p14="http://schemas.microsoft.com/office/powerpoint/2010/main">
    <p:checker dir="ver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43000" y="3004810"/>
            <a:ext cx="1295400" cy="85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Rectangle 16"/>
          <p:cNvSpPr/>
          <p:nvPr/>
        </p:nvSpPr>
        <p:spPr>
          <a:xfrm>
            <a:off x="1143000" y="4147810"/>
            <a:ext cx="1287236" cy="85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53" name="AutoShape 2"/>
          <p:cNvSpPr>
            <a:spLocks noChangeArrowheads="1"/>
          </p:cNvSpPr>
          <p:nvPr/>
        </p:nvSpPr>
        <p:spPr bwMode="auto">
          <a:xfrm>
            <a:off x="2671465" y="2392977"/>
            <a:ext cx="3693659" cy="3165987"/>
          </a:xfrm>
          <a:prstGeom prst="rightArrow">
            <a:avLst>
              <a:gd name="adj1" fmla="val 75926"/>
              <a:gd name="adj2" fmla="val 37500"/>
            </a:avLst>
          </a:prstGeom>
          <a:noFill/>
          <a:ln w="38100">
            <a:solidFill>
              <a:srgbClr val="003300"/>
            </a:solidFill>
            <a:round/>
            <a:headEnd/>
            <a:tailEnd/>
          </a:ln>
        </p:spPr>
        <p:txBody>
          <a:bodyPr/>
          <a:lstStyle/>
          <a:p>
            <a:endParaRPr lang="en-US">
              <a:latin typeface="Calibri" pitchFamily="34" charset="0"/>
            </a:endParaRPr>
          </a:p>
        </p:txBody>
      </p:sp>
      <p:sp>
        <p:nvSpPr>
          <p:cNvPr id="23" name="Rectangle 22"/>
          <p:cNvSpPr/>
          <p:nvPr/>
        </p:nvSpPr>
        <p:spPr>
          <a:xfrm>
            <a:off x="914400" y="1752600"/>
            <a:ext cx="7010400" cy="41148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 name="Rectangle 50"/>
          <p:cNvSpPr/>
          <p:nvPr/>
        </p:nvSpPr>
        <p:spPr>
          <a:xfrm>
            <a:off x="6400800" y="2971800"/>
            <a:ext cx="1287236" cy="9266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 name="Rectangle 51"/>
          <p:cNvSpPr/>
          <p:nvPr/>
        </p:nvSpPr>
        <p:spPr>
          <a:xfrm>
            <a:off x="6400800" y="4114800"/>
            <a:ext cx="1295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58" name="TextBox 91"/>
          <p:cNvSpPr txBox="1">
            <a:spLocks noChangeArrowheads="1"/>
          </p:cNvSpPr>
          <p:nvPr/>
        </p:nvSpPr>
        <p:spPr bwMode="auto">
          <a:xfrm>
            <a:off x="1371600" y="3081010"/>
            <a:ext cx="762000" cy="369332"/>
          </a:xfrm>
          <a:prstGeom prst="rect">
            <a:avLst/>
          </a:prstGeom>
          <a:noFill/>
          <a:ln w="9525">
            <a:noFill/>
            <a:miter lim="800000"/>
            <a:headEnd/>
            <a:tailEnd/>
          </a:ln>
        </p:spPr>
        <p:txBody>
          <a:bodyPr wrap="square">
            <a:spAutoFit/>
          </a:bodyPr>
          <a:lstStyle/>
          <a:p>
            <a:r>
              <a:rPr lang="en-US" b="1" dirty="0"/>
              <a:t>water</a:t>
            </a:r>
          </a:p>
        </p:txBody>
      </p:sp>
      <p:sp>
        <p:nvSpPr>
          <p:cNvPr id="2065" name="TextBox 106"/>
          <p:cNvSpPr txBox="1">
            <a:spLocks noChangeArrowheads="1"/>
          </p:cNvSpPr>
          <p:nvPr/>
        </p:nvSpPr>
        <p:spPr bwMode="auto">
          <a:xfrm>
            <a:off x="1447800" y="4172635"/>
            <a:ext cx="1066800" cy="584775"/>
          </a:xfrm>
          <a:prstGeom prst="rect">
            <a:avLst/>
          </a:prstGeom>
          <a:noFill/>
          <a:ln w="9525">
            <a:noFill/>
            <a:miter lim="800000"/>
            <a:headEnd/>
            <a:tailEnd/>
          </a:ln>
        </p:spPr>
        <p:txBody>
          <a:bodyPr wrap="square">
            <a:spAutoFit/>
          </a:bodyPr>
          <a:lstStyle/>
          <a:p>
            <a:r>
              <a:rPr lang="en-US" sz="1600" b="1" dirty="0"/>
              <a:t>carbon dioxide</a:t>
            </a:r>
          </a:p>
        </p:txBody>
      </p:sp>
      <p:sp>
        <p:nvSpPr>
          <p:cNvPr id="2066" name="TextBox 110"/>
          <p:cNvSpPr txBox="1">
            <a:spLocks noChangeArrowheads="1"/>
          </p:cNvSpPr>
          <p:nvPr/>
        </p:nvSpPr>
        <p:spPr bwMode="auto">
          <a:xfrm>
            <a:off x="6705600" y="3048000"/>
            <a:ext cx="685800" cy="338554"/>
          </a:xfrm>
          <a:prstGeom prst="rect">
            <a:avLst/>
          </a:prstGeom>
          <a:noFill/>
          <a:ln w="9525">
            <a:noFill/>
            <a:miter lim="800000"/>
            <a:headEnd/>
            <a:tailEnd/>
          </a:ln>
        </p:spPr>
        <p:txBody>
          <a:bodyPr wrap="square">
            <a:spAutoFit/>
          </a:bodyPr>
          <a:lstStyle/>
          <a:p>
            <a:r>
              <a:rPr lang="en-US" sz="1600" b="1" dirty="0" smtClean="0"/>
              <a:t>sugar</a:t>
            </a:r>
            <a:endParaRPr lang="en-US" sz="1600" b="1" dirty="0"/>
          </a:p>
        </p:txBody>
      </p:sp>
      <p:sp>
        <p:nvSpPr>
          <p:cNvPr id="2067" name="TextBox 116"/>
          <p:cNvSpPr txBox="1">
            <a:spLocks noChangeArrowheads="1"/>
          </p:cNvSpPr>
          <p:nvPr/>
        </p:nvSpPr>
        <p:spPr bwMode="auto">
          <a:xfrm>
            <a:off x="6705600" y="4191000"/>
            <a:ext cx="838199" cy="338554"/>
          </a:xfrm>
          <a:prstGeom prst="rect">
            <a:avLst/>
          </a:prstGeom>
          <a:noFill/>
          <a:ln w="9525">
            <a:noFill/>
            <a:miter lim="800000"/>
            <a:headEnd/>
            <a:tailEnd/>
          </a:ln>
        </p:spPr>
        <p:txBody>
          <a:bodyPr wrap="square">
            <a:spAutoFit/>
          </a:bodyPr>
          <a:lstStyle/>
          <a:p>
            <a:r>
              <a:rPr lang="en-US" sz="1600" b="1" dirty="0"/>
              <a:t>oxygen</a:t>
            </a:r>
          </a:p>
        </p:txBody>
      </p:sp>
      <p:sp>
        <p:nvSpPr>
          <p:cNvPr id="2081" name="TextBox 89"/>
          <p:cNvSpPr txBox="1">
            <a:spLocks noChangeArrowheads="1"/>
          </p:cNvSpPr>
          <p:nvPr/>
        </p:nvSpPr>
        <p:spPr bwMode="auto">
          <a:xfrm>
            <a:off x="1143000" y="4724400"/>
            <a:ext cx="1295400" cy="261610"/>
          </a:xfrm>
          <a:prstGeom prst="rect">
            <a:avLst/>
          </a:prstGeom>
          <a:noFill/>
          <a:ln w="9525">
            <a:noFill/>
            <a:miter lim="800000"/>
            <a:headEnd/>
            <a:tailEnd/>
          </a:ln>
        </p:spPr>
        <p:txBody>
          <a:bodyPr wrap="square">
            <a:spAutoFit/>
          </a:bodyPr>
          <a:lstStyle/>
          <a:p>
            <a:r>
              <a:rPr lang="en-US" sz="1100" dirty="0"/>
              <a:t>(From air to leaves)</a:t>
            </a:r>
          </a:p>
        </p:txBody>
      </p:sp>
      <p:sp>
        <p:nvSpPr>
          <p:cNvPr id="2082" name="TextBox 90"/>
          <p:cNvSpPr txBox="1">
            <a:spLocks noChangeArrowheads="1"/>
          </p:cNvSpPr>
          <p:nvPr/>
        </p:nvSpPr>
        <p:spPr bwMode="auto">
          <a:xfrm>
            <a:off x="1066800" y="3505200"/>
            <a:ext cx="1447800" cy="261610"/>
          </a:xfrm>
          <a:prstGeom prst="rect">
            <a:avLst/>
          </a:prstGeom>
          <a:noFill/>
          <a:ln w="9525">
            <a:noFill/>
            <a:miter lim="800000"/>
            <a:headEnd/>
            <a:tailEnd/>
          </a:ln>
        </p:spPr>
        <p:txBody>
          <a:bodyPr wrap="square">
            <a:spAutoFit/>
          </a:bodyPr>
          <a:lstStyle/>
          <a:p>
            <a:r>
              <a:rPr lang="en-US" sz="1100" dirty="0"/>
              <a:t>(From </a:t>
            </a:r>
            <a:r>
              <a:rPr lang="en-US" sz="1100" dirty="0" smtClean="0"/>
              <a:t>roots </a:t>
            </a:r>
            <a:r>
              <a:rPr lang="en-US" sz="1100" dirty="0"/>
              <a:t>to leaves)</a:t>
            </a:r>
          </a:p>
        </p:txBody>
      </p:sp>
      <p:sp>
        <p:nvSpPr>
          <p:cNvPr id="2083" name="TextBox 92"/>
          <p:cNvSpPr txBox="1">
            <a:spLocks noChangeArrowheads="1"/>
          </p:cNvSpPr>
          <p:nvPr/>
        </p:nvSpPr>
        <p:spPr bwMode="auto">
          <a:xfrm>
            <a:off x="6400800" y="4495800"/>
            <a:ext cx="1295400" cy="261610"/>
          </a:xfrm>
          <a:prstGeom prst="rect">
            <a:avLst/>
          </a:prstGeom>
          <a:noFill/>
          <a:ln w="9525">
            <a:noFill/>
            <a:miter lim="800000"/>
            <a:headEnd/>
            <a:tailEnd/>
          </a:ln>
        </p:spPr>
        <p:txBody>
          <a:bodyPr wrap="square">
            <a:spAutoFit/>
          </a:bodyPr>
          <a:lstStyle/>
          <a:p>
            <a:r>
              <a:rPr lang="en-US" sz="1100" dirty="0"/>
              <a:t>(From </a:t>
            </a:r>
            <a:r>
              <a:rPr lang="en-US" sz="1100" dirty="0" smtClean="0"/>
              <a:t>leaves </a:t>
            </a:r>
            <a:r>
              <a:rPr lang="en-US" sz="1100" dirty="0"/>
              <a:t>to air)</a:t>
            </a:r>
          </a:p>
        </p:txBody>
      </p:sp>
      <p:sp>
        <p:nvSpPr>
          <p:cNvPr id="2084" name="TextBox 93"/>
          <p:cNvSpPr txBox="1">
            <a:spLocks noChangeArrowheads="1"/>
          </p:cNvSpPr>
          <p:nvPr/>
        </p:nvSpPr>
        <p:spPr bwMode="auto">
          <a:xfrm>
            <a:off x="6553200" y="3429000"/>
            <a:ext cx="1150484" cy="430887"/>
          </a:xfrm>
          <a:prstGeom prst="rect">
            <a:avLst/>
          </a:prstGeom>
          <a:noFill/>
          <a:ln w="9525">
            <a:noFill/>
            <a:miter lim="800000"/>
            <a:headEnd/>
            <a:tailEnd/>
          </a:ln>
        </p:spPr>
        <p:txBody>
          <a:bodyPr wrap="square">
            <a:spAutoFit/>
          </a:bodyPr>
          <a:lstStyle/>
          <a:p>
            <a:r>
              <a:rPr lang="en-US" sz="1100" dirty="0"/>
              <a:t>(From </a:t>
            </a:r>
            <a:r>
              <a:rPr lang="en-US" sz="1100" dirty="0" smtClean="0"/>
              <a:t>leaves </a:t>
            </a:r>
            <a:r>
              <a:rPr lang="en-US" sz="1100" dirty="0"/>
              <a:t>to all parts of tree)</a:t>
            </a:r>
          </a:p>
        </p:txBody>
      </p:sp>
      <p:cxnSp>
        <p:nvCxnSpPr>
          <p:cNvPr id="148" name="Straight Connector 147"/>
          <p:cNvCxnSpPr/>
          <p:nvPr/>
        </p:nvCxnSpPr>
        <p:spPr>
          <a:xfrm>
            <a:off x="609600" y="1447800"/>
            <a:ext cx="7696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685800" y="304800"/>
            <a:ext cx="7620000" cy="954107"/>
          </a:xfrm>
          <a:prstGeom prst="rect">
            <a:avLst/>
          </a:prstGeom>
          <a:noFill/>
        </p:spPr>
        <p:txBody>
          <a:bodyPr wrap="square" rtlCol="0">
            <a:spAutoFit/>
          </a:bodyPr>
          <a:lstStyle/>
          <a:p>
            <a:pPr algn="ctr"/>
            <a:r>
              <a:rPr lang="en-US" sz="2800" b="1" dirty="0" smtClean="0"/>
              <a:t>Materials in Photosynthesis: </a:t>
            </a:r>
            <a:br>
              <a:rPr lang="en-US" sz="2800" b="1" dirty="0" smtClean="0"/>
            </a:br>
            <a:r>
              <a:rPr lang="en-US" sz="2800" b="1" dirty="0" smtClean="0"/>
              <a:t>Reactants and Products</a:t>
            </a:r>
            <a:endParaRPr lang="en-US" sz="2800" b="1" dirty="0"/>
          </a:p>
        </p:txBody>
      </p:sp>
      <p:pic>
        <p:nvPicPr>
          <p:cNvPr id="75" name="Picture 2"/>
          <p:cNvPicPr>
            <a:picLocks noChangeAspect="1" noChangeArrowheads="1"/>
          </p:cNvPicPr>
          <p:nvPr/>
        </p:nvPicPr>
        <p:blipFill>
          <a:blip r:embed="rId3" cstate="print"/>
          <a:srcRect/>
          <a:stretch>
            <a:fillRect/>
          </a:stretch>
        </p:blipFill>
        <p:spPr bwMode="auto">
          <a:xfrm>
            <a:off x="2971800" y="2895600"/>
            <a:ext cx="2078737" cy="1981200"/>
          </a:xfrm>
          <a:prstGeom prst="rect">
            <a:avLst/>
          </a:prstGeom>
          <a:noFill/>
          <a:ln w="9525">
            <a:noFill/>
            <a:miter lim="800000"/>
            <a:headEnd/>
            <a:tailEnd/>
          </a:ln>
        </p:spPr>
      </p:pic>
    </p:spTree>
  </p:cSld>
  <p:clrMapOvr>
    <a:masterClrMapping/>
  </p:clrMapOvr>
  <p:transition xmlns:p14="http://schemas.microsoft.com/office/powerpoint/2010/main" advClick="0">
    <p:checker dir="ver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828800"/>
            <a:ext cx="8382000" cy="4800600"/>
          </a:xfrm>
        </p:spPr>
        <p:txBody>
          <a:bodyPr>
            <a:noAutofit/>
          </a:bodyPr>
          <a:lstStyle/>
          <a:p>
            <a:pPr marL="0" indent="0" algn="just">
              <a:buNone/>
            </a:pPr>
            <a:r>
              <a:rPr lang="en-US" sz="4400" dirty="0" smtClean="0"/>
              <a:t>Using your poster and modeling kits, make a model of how matter and energy are transformed during photosynthesis. </a:t>
            </a:r>
            <a:endParaRPr lang="en-US" sz="4400" dirty="0"/>
          </a:p>
        </p:txBody>
      </p:sp>
    </p:spTree>
    <p:extLst>
      <p:ext uri="{BB962C8B-B14F-4D97-AF65-F5344CB8AC3E}">
        <p14:creationId xmlns:p14="http://schemas.microsoft.com/office/powerpoint/2010/main" val="1533703593"/>
      </p:ext>
    </p:extLst>
  </p:cSld>
  <p:clrMapOvr>
    <a:masterClrMapping/>
  </p:clrMapOvr>
  <p:transition xmlns:p14="http://schemas.microsoft.com/office/powerpoint/2010/main">
    <p:checke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588"/>
            <a:ext cx="8229600" cy="2059022"/>
          </a:xfrm>
        </p:spPr>
        <p:txBody>
          <a:bodyPr>
            <a:normAutofit fontScale="90000"/>
          </a:bodyPr>
          <a:lstStyle/>
          <a:p>
            <a:r>
              <a:rPr lang="en-US" dirty="0" smtClean="0"/>
              <a:t>Rules of Molecular Bonding Reminder: </a:t>
            </a:r>
            <a:br>
              <a:rPr lang="en-US" dirty="0" smtClean="0"/>
            </a:br>
            <a:endParaRPr lang="en-US" dirty="0"/>
          </a:p>
        </p:txBody>
      </p:sp>
      <p:sp>
        <p:nvSpPr>
          <p:cNvPr id="3" name="Content Placeholder 2"/>
          <p:cNvSpPr>
            <a:spLocks noGrp="1"/>
          </p:cNvSpPr>
          <p:nvPr>
            <p:ph idx="1"/>
          </p:nvPr>
        </p:nvSpPr>
        <p:spPr>
          <a:xfrm>
            <a:off x="457200" y="1616288"/>
            <a:ext cx="8229600" cy="4861692"/>
          </a:xfrm>
        </p:spPr>
        <p:txBody>
          <a:bodyPr>
            <a:normAutofit fontScale="92500" lnSpcReduction="20000"/>
          </a:bodyPr>
          <a:lstStyle/>
          <a:p>
            <a:r>
              <a:rPr lang="en-US" dirty="0" smtClean="0"/>
              <a:t>Atoms in stable molecules always have a certain number of bonds to other atoms:</a:t>
            </a:r>
          </a:p>
          <a:p>
            <a:pPr lvl="1"/>
            <a:r>
              <a:rPr lang="en-US" dirty="0" smtClean="0"/>
              <a:t>Carbon: 4 bonds</a:t>
            </a:r>
          </a:p>
          <a:p>
            <a:pPr lvl="1"/>
            <a:r>
              <a:rPr lang="en-US" dirty="0" smtClean="0"/>
              <a:t>Oxygen: 2 bonds</a:t>
            </a:r>
          </a:p>
          <a:p>
            <a:pPr lvl="1"/>
            <a:r>
              <a:rPr lang="en-US" dirty="0" smtClean="0"/>
              <a:t>Hydrogen: 1 bond</a:t>
            </a:r>
          </a:p>
          <a:p>
            <a:r>
              <a:rPr lang="en-US" dirty="0" smtClean="0"/>
              <a:t>This means that if you have a carbon atom, for example, all 4 of its “prongs” should be attached to other atoms. There should not be </a:t>
            </a:r>
            <a:r>
              <a:rPr lang="en-US" smtClean="0"/>
              <a:t>empty prongs.</a:t>
            </a:r>
          </a:p>
          <a:p>
            <a:r>
              <a:rPr lang="en-US" dirty="0" smtClean="0"/>
              <a:t>Oxygen atoms do NOT bond to other oxygen atoms if they can bond to carbon or hydrogen instead.</a:t>
            </a:r>
            <a:endParaRPr lang="en-US" dirty="0"/>
          </a:p>
        </p:txBody>
      </p:sp>
    </p:spTree>
    <p:extLst>
      <p:ext uri="{BB962C8B-B14F-4D97-AF65-F5344CB8AC3E}">
        <p14:creationId xmlns:p14="http://schemas.microsoft.com/office/powerpoint/2010/main" val="950186915"/>
      </p:ext>
    </p:extLst>
  </p:cSld>
  <p:clrMapOvr>
    <a:masterClrMapping/>
  </p:clrMapOvr>
  <p:transition xmlns:p14="http://schemas.microsoft.com/office/powerpoint/2010/main">
    <p:checke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300317"/>
            <a:ext cx="8823383" cy="6548718"/>
          </a:xfrm>
          <a:prstGeom prst="rect">
            <a:avLst/>
          </a:prstGeom>
        </p:spPr>
      </p:pic>
      <p:sp>
        <p:nvSpPr>
          <p:cNvPr id="8" name="TextBox 7"/>
          <p:cNvSpPr txBox="1"/>
          <p:nvPr/>
        </p:nvSpPr>
        <p:spPr>
          <a:xfrm>
            <a:off x="685800" y="2971800"/>
            <a:ext cx="1634357" cy="369332"/>
          </a:xfrm>
          <a:prstGeom prst="rect">
            <a:avLst/>
          </a:prstGeom>
          <a:noFill/>
        </p:spPr>
        <p:txBody>
          <a:bodyPr wrap="none" rtlCol="0">
            <a:spAutoFit/>
          </a:bodyPr>
          <a:lstStyle/>
          <a:p>
            <a:r>
              <a:rPr lang="en-US" b="1" dirty="0" smtClean="0"/>
              <a:t>Carbon dioxide</a:t>
            </a:r>
            <a:endParaRPr lang="en-US" b="1" baseline="-25000" dirty="0"/>
          </a:p>
        </p:txBody>
      </p:sp>
      <p:sp>
        <p:nvSpPr>
          <p:cNvPr id="11" name="TextBox 10"/>
          <p:cNvSpPr txBox="1"/>
          <p:nvPr/>
        </p:nvSpPr>
        <p:spPr>
          <a:xfrm>
            <a:off x="1295400" y="5638800"/>
            <a:ext cx="787395" cy="369332"/>
          </a:xfrm>
          <a:prstGeom prst="rect">
            <a:avLst/>
          </a:prstGeom>
          <a:noFill/>
        </p:spPr>
        <p:txBody>
          <a:bodyPr wrap="none" rtlCol="0">
            <a:spAutoFit/>
          </a:bodyPr>
          <a:lstStyle/>
          <a:p>
            <a:r>
              <a:rPr lang="en-US" b="1" dirty="0" smtClean="0"/>
              <a:t>Water</a:t>
            </a:r>
            <a:endParaRPr lang="en-US" b="1" baseline="-25000" dirty="0"/>
          </a:p>
        </p:txBody>
      </p:sp>
      <p:pic>
        <p:nvPicPr>
          <p:cNvPr id="12" name="Picture 11" descr="IMAG0186.jpg"/>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brightnessContrast bright="35000" contrast="20000"/>
                    </a14:imgEffect>
                  </a14:imgLayer>
                </a14:imgProps>
              </a:ext>
              <a:ext uri="{28A0092B-C50C-407E-A947-70E740481C1C}">
                <a14:useLocalDpi xmlns:a14="http://schemas.microsoft.com/office/drawing/2010/main" val="0"/>
              </a:ext>
            </a:extLst>
          </a:blip>
          <a:srcRect t="23513" b="26173"/>
          <a:stretch/>
        </p:blipFill>
        <p:spPr>
          <a:xfrm rot="16200000">
            <a:off x="538714" y="1137687"/>
            <a:ext cx="1921859" cy="1780086"/>
          </a:xfrm>
          <a:prstGeom prst="rect">
            <a:avLst/>
          </a:prstGeom>
        </p:spPr>
      </p:pic>
      <p:sp>
        <p:nvSpPr>
          <p:cNvPr id="2" name="TextBox 1"/>
          <p:cNvSpPr txBox="1"/>
          <p:nvPr/>
        </p:nvSpPr>
        <p:spPr>
          <a:xfrm>
            <a:off x="2667000" y="2590800"/>
            <a:ext cx="1364476" cy="369332"/>
          </a:xfrm>
          <a:prstGeom prst="rect">
            <a:avLst/>
          </a:prstGeom>
          <a:noFill/>
        </p:spPr>
        <p:txBody>
          <a:bodyPr wrap="none" rtlCol="0">
            <a:spAutoFit/>
          </a:bodyPr>
          <a:lstStyle/>
          <a:p>
            <a:r>
              <a:rPr lang="en-US" b="1" dirty="0" smtClean="0">
                <a:solidFill>
                  <a:srgbClr val="FF0000"/>
                </a:solidFill>
              </a:rPr>
              <a:t>Light Energy</a:t>
            </a:r>
            <a:endParaRPr lang="en-US" b="1" dirty="0">
              <a:solidFill>
                <a:srgbClr val="FF0000"/>
              </a:solidFill>
            </a:endParaRPr>
          </a:p>
        </p:txBody>
      </p:sp>
      <p:pic>
        <p:nvPicPr>
          <p:cNvPr id="14" name="Picture 13" descr="IMAG0187.jpg"/>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brightnessContrast bright="30000" contrast="20000"/>
                    </a14:imgEffect>
                  </a14:imgLayer>
                </a14:imgProps>
              </a:ext>
              <a:ext uri="{28A0092B-C50C-407E-A947-70E740481C1C}">
                <a14:useLocalDpi xmlns:a14="http://schemas.microsoft.com/office/drawing/2010/main" val="0"/>
              </a:ext>
            </a:extLst>
          </a:blip>
          <a:stretch>
            <a:fillRect/>
          </a:stretch>
        </p:blipFill>
        <p:spPr>
          <a:xfrm rot="16200000">
            <a:off x="1288345" y="3207455"/>
            <a:ext cx="1614312" cy="2971802"/>
          </a:xfrm>
          <a:prstGeom prst="rect">
            <a:avLst/>
          </a:prstGeom>
        </p:spPr>
      </p:pic>
      <p:pic>
        <p:nvPicPr>
          <p:cNvPr id="10" name="Picture 9" descr="2013-02-15 17.26.05.jpg"/>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522"/>
                    </a14:imgEffect>
                    <a14:imgEffect>
                      <a14:brightnessContrast bright="35000" contrast="10000"/>
                    </a14:imgEffect>
                  </a14:imgLayer>
                </a14:imgProps>
              </a:ext>
              <a:ext uri="{28A0092B-C50C-407E-A947-70E740481C1C}">
                <a14:useLocalDpi xmlns:a14="http://schemas.microsoft.com/office/drawing/2010/main" val="0"/>
              </a:ext>
            </a:extLst>
          </a:blip>
          <a:srcRect l="20421" t="12638" r="33605" b="20384"/>
          <a:stretch/>
        </p:blipFill>
        <p:spPr>
          <a:xfrm>
            <a:off x="2667000" y="1143000"/>
            <a:ext cx="1335208" cy="1458897"/>
          </a:xfrm>
          <a:prstGeom prst="rect">
            <a:avLst/>
          </a:prstGeom>
        </p:spPr>
      </p:pic>
    </p:spTree>
    <p:extLst>
      <p:ext uri="{BB962C8B-B14F-4D97-AF65-F5344CB8AC3E}">
        <p14:creationId xmlns:p14="http://schemas.microsoft.com/office/powerpoint/2010/main" val="2466180918"/>
      </p:ext>
    </p:extLst>
  </p:cSld>
  <p:clrMapOvr>
    <a:masterClrMapping/>
  </p:clrMapOvr>
  <p:transition xmlns:p14="http://schemas.microsoft.com/office/powerpoint/2010/main">
    <p:checke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09600"/>
            <a:ext cx="8153400" cy="2209800"/>
          </a:xfrm>
        </p:spPr>
        <p:txBody>
          <a:bodyPr>
            <a:normAutofit fontScale="92500" lnSpcReduction="20000"/>
          </a:bodyPr>
          <a:lstStyle/>
          <a:p>
            <a:pPr marL="0" indent="0">
              <a:buNone/>
            </a:pPr>
            <a:r>
              <a:rPr lang="en-US" sz="4400" dirty="0" smtClean="0"/>
              <a:t>When you’re done, what will it look like? Arrange your atoms so that the water and carbon dioxide are transformed to glucose and oxygen.  </a:t>
            </a:r>
            <a:endParaRPr lang="en-US" sz="4400" dirty="0"/>
          </a:p>
        </p:txBody>
      </p:sp>
      <p:pic>
        <p:nvPicPr>
          <p:cNvPr id="2" name="Picture 1"/>
          <p:cNvPicPr>
            <a:picLocks noChangeAspect="1"/>
          </p:cNvPicPr>
          <p:nvPr/>
        </p:nvPicPr>
        <p:blipFill>
          <a:blip r:embed="rId2"/>
          <a:stretch>
            <a:fillRect/>
          </a:stretch>
        </p:blipFill>
        <p:spPr>
          <a:xfrm>
            <a:off x="1752600" y="2895600"/>
            <a:ext cx="5237798" cy="3581400"/>
          </a:xfrm>
          <a:prstGeom prst="rect">
            <a:avLst/>
          </a:prstGeom>
        </p:spPr>
      </p:pic>
    </p:spTree>
    <p:extLst>
      <p:ext uri="{BB962C8B-B14F-4D97-AF65-F5344CB8AC3E}">
        <p14:creationId xmlns:p14="http://schemas.microsoft.com/office/powerpoint/2010/main" val="3986183593"/>
      </p:ext>
    </p:extLst>
  </p:cSld>
  <p:clrMapOvr>
    <a:masterClrMapping/>
  </p:clrMapOvr>
  <p:transition xmlns:p14="http://schemas.microsoft.com/office/powerpoint/2010/main">
    <p:checke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152"/>
            <a:ext cx="7772400" cy="367005"/>
          </a:xfrm>
        </p:spPr>
        <p:txBody>
          <a:bodyPr>
            <a:normAutofit fontScale="90000"/>
          </a:bodyPr>
          <a:lstStyle/>
          <a:p>
            <a:r>
              <a:rPr lang="en-US" sz="1100" b="1" dirty="0" smtClean="0"/>
              <a:t>Molecular Models Poster for Photosynthesis</a:t>
            </a:r>
            <a:br>
              <a:rPr lang="en-US" sz="1100" b="1" dirty="0" smtClean="0"/>
            </a:br>
            <a:r>
              <a:rPr lang="en-US" sz="800" dirty="0" smtClean="0"/>
              <a:t>Start </a:t>
            </a:r>
            <a:r>
              <a:rPr lang="en-US" sz="800" dirty="0"/>
              <a:t>by making the molecules and energy units of the reactants and putting them on the reactants side, then rearrange the atoms and energy units to show the products.</a:t>
            </a:r>
            <a:endParaRPr lang="en-US" sz="1100" b="1" dirty="0"/>
          </a:p>
        </p:txBody>
      </p:sp>
      <p:sp>
        <p:nvSpPr>
          <p:cNvPr id="3" name="Subtitle 2"/>
          <p:cNvSpPr>
            <a:spLocks noGrp="1"/>
          </p:cNvSpPr>
          <p:nvPr>
            <p:ph type="subTitle" idx="1"/>
          </p:nvPr>
        </p:nvSpPr>
        <p:spPr>
          <a:xfrm>
            <a:off x="1371601" y="6326843"/>
            <a:ext cx="6400800" cy="404840"/>
          </a:xfrm>
        </p:spPr>
        <p:txBody>
          <a:bodyPr>
            <a:normAutofit/>
          </a:bodyPr>
          <a:lstStyle/>
          <a:p>
            <a:r>
              <a:rPr lang="en-US" sz="800" dirty="0">
                <a:solidFill>
                  <a:schemeClr val="tx1"/>
                </a:solidFill>
              </a:rPr>
              <a:t>Remember: </a:t>
            </a:r>
            <a:r>
              <a:rPr lang="en-US" sz="800" b="1" dirty="0">
                <a:solidFill>
                  <a:schemeClr val="tx1"/>
                </a:solidFill>
              </a:rPr>
              <a:t>Atoms last foreve</a:t>
            </a:r>
            <a:r>
              <a:rPr lang="en-US" sz="800" dirty="0">
                <a:solidFill>
                  <a:schemeClr val="tx1"/>
                </a:solidFill>
              </a:rPr>
              <a:t>r (so you can rearrange atoms into new molecules, but can’t add or subtract atoms)</a:t>
            </a:r>
          </a:p>
          <a:p>
            <a:r>
              <a:rPr lang="en-US" sz="800" b="1" dirty="0">
                <a:solidFill>
                  <a:schemeClr val="tx1"/>
                </a:solidFill>
              </a:rPr>
              <a:t>Energy lasts forever </a:t>
            </a:r>
            <a:r>
              <a:rPr lang="en-US" sz="800" dirty="0">
                <a:solidFill>
                  <a:schemeClr val="tx1"/>
                </a:solidFill>
              </a:rPr>
              <a:t>(so you can change forms of energy, but energy units can’t appear or go away)</a:t>
            </a:r>
            <a:endParaRPr lang="en-US" sz="800" b="1" dirty="0">
              <a:solidFill>
                <a:schemeClr val="tx1"/>
              </a:solidFill>
            </a:endParaRPr>
          </a:p>
        </p:txBody>
      </p:sp>
      <p:sp>
        <p:nvSpPr>
          <p:cNvPr id="4" name="Rounded Rectangle 3"/>
          <p:cNvSpPr/>
          <p:nvPr/>
        </p:nvSpPr>
        <p:spPr>
          <a:xfrm>
            <a:off x="287059" y="488157"/>
            <a:ext cx="4124069" cy="5838686"/>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lIns="62042" tIns="31021" rIns="62042" bIns="31021" rtlCol="0" anchor="ctr"/>
          <a:lstStyle/>
          <a:p>
            <a:pPr algn="ctr"/>
            <a:endParaRPr lang="en-US"/>
          </a:p>
        </p:txBody>
      </p:sp>
      <p:sp>
        <p:nvSpPr>
          <p:cNvPr id="5" name="Rounded Rectangle 4"/>
          <p:cNvSpPr/>
          <p:nvPr/>
        </p:nvSpPr>
        <p:spPr>
          <a:xfrm>
            <a:off x="4736461" y="488157"/>
            <a:ext cx="4124069" cy="5838686"/>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lIns="62042" tIns="31021" rIns="62042" bIns="31021" rtlCol="0" anchor="ctr"/>
          <a:lstStyle/>
          <a:p>
            <a:pPr algn="ctr"/>
            <a:endParaRPr lang="en-US"/>
          </a:p>
        </p:txBody>
      </p:sp>
      <p:sp>
        <p:nvSpPr>
          <p:cNvPr id="6" name="TextBox 5"/>
          <p:cNvSpPr txBox="1"/>
          <p:nvPr/>
        </p:nvSpPr>
        <p:spPr>
          <a:xfrm>
            <a:off x="1999839" y="6016539"/>
            <a:ext cx="690655" cy="231925"/>
          </a:xfrm>
          <a:prstGeom prst="rect">
            <a:avLst/>
          </a:prstGeom>
          <a:noFill/>
        </p:spPr>
        <p:txBody>
          <a:bodyPr wrap="none" lIns="62042" tIns="31021" rIns="62042" bIns="31021" rtlCol="0">
            <a:spAutoFit/>
          </a:bodyPr>
          <a:lstStyle/>
          <a:p>
            <a:r>
              <a:rPr lang="en-US" sz="1100" dirty="0"/>
              <a:t>Reactants</a:t>
            </a:r>
          </a:p>
        </p:txBody>
      </p:sp>
      <p:sp>
        <p:nvSpPr>
          <p:cNvPr id="7" name="TextBox 6"/>
          <p:cNvSpPr txBox="1"/>
          <p:nvPr/>
        </p:nvSpPr>
        <p:spPr>
          <a:xfrm>
            <a:off x="6535359" y="6016539"/>
            <a:ext cx="632039" cy="231925"/>
          </a:xfrm>
          <a:prstGeom prst="rect">
            <a:avLst/>
          </a:prstGeom>
          <a:noFill/>
        </p:spPr>
        <p:txBody>
          <a:bodyPr wrap="none" lIns="62042" tIns="31021" rIns="62042" bIns="31021" rtlCol="0">
            <a:spAutoFit/>
          </a:bodyPr>
          <a:lstStyle/>
          <a:p>
            <a:r>
              <a:rPr lang="en-US" sz="1100" dirty="0"/>
              <a:t>Products</a:t>
            </a:r>
          </a:p>
        </p:txBody>
      </p:sp>
      <p:sp>
        <p:nvSpPr>
          <p:cNvPr id="8" name="AutoShape 2"/>
          <p:cNvSpPr>
            <a:spLocks noChangeArrowheads="1"/>
          </p:cNvSpPr>
          <p:nvPr/>
        </p:nvSpPr>
        <p:spPr bwMode="auto">
          <a:xfrm>
            <a:off x="4044782" y="2369700"/>
            <a:ext cx="1406123" cy="1688702"/>
          </a:xfrm>
          <a:prstGeom prst="rightArrow">
            <a:avLst>
              <a:gd name="adj1" fmla="val 65892"/>
              <a:gd name="adj2" fmla="val 38321"/>
            </a:avLst>
          </a:prstGeom>
          <a:solidFill>
            <a:schemeClr val="bg1"/>
          </a:solidFill>
          <a:ln w="76200">
            <a:solidFill>
              <a:schemeClr val="tx1"/>
            </a:solidFill>
            <a:round/>
            <a:headEnd/>
            <a:tailEnd/>
          </a:ln>
        </p:spPr>
        <p:txBody>
          <a:bodyPr lIns="62042" tIns="31021" rIns="62042" bIns="31021">
            <a:prstTxWarp prst="textNoShape">
              <a:avLst/>
            </a:prstTxWarp>
          </a:bodyPr>
          <a:lstStyle/>
          <a:p>
            <a:endParaRPr lang="en-US">
              <a:solidFill>
                <a:srgbClr val="000000"/>
              </a:solidFill>
            </a:endParaRPr>
          </a:p>
        </p:txBody>
      </p:sp>
      <p:sp>
        <p:nvSpPr>
          <p:cNvPr id="9" name="TextBox 8"/>
          <p:cNvSpPr txBox="1"/>
          <p:nvPr/>
        </p:nvSpPr>
        <p:spPr>
          <a:xfrm>
            <a:off x="4082258" y="3411719"/>
            <a:ext cx="1093391" cy="231925"/>
          </a:xfrm>
          <a:prstGeom prst="rect">
            <a:avLst/>
          </a:prstGeom>
          <a:noFill/>
        </p:spPr>
        <p:txBody>
          <a:bodyPr wrap="none" lIns="62042" tIns="31021" rIns="62042" bIns="31021" rtlCol="0">
            <a:spAutoFit/>
          </a:bodyPr>
          <a:lstStyle/>
          <a:p>
            <a:r>
              <a:rPr lang="en-US" sz="1100" dirty="0"/>
              <a:t>Chemical change</a:t>
            </a:r>
          </a:p>
        </p:txBody>
      </p:sp>
      <p:sp>
        <p:nvSpPr>
          <p:cNvPr id="14" name="TextBox 13"/>
          <p:cNvSpPr txBox="1"/>
          <p:nvPr/>
        </p:nvSpPr>
        <p:spPr>
          <a:xfrm>
            <a:off x="5715000" y="5410200"/>
            <a:ext cx="2514600" cy="369332"/>
          </a:xfrm>
          <a:prstGeom prst="rect">
            <a:avLst/>
          </a:prstGeom>
          <a:noFill/>
        </p:spPr>
        <p:txBody>
          <a:bodyPr wrap="square" rtlCol="0">
            <a:spAutoFit/>
          </a:bodyPr>
          <a:lstStyle/>
          <a:p>
            <a:pPr algn="ctr"/>
            <a:r>
              <a:rPr lang="en-US" b="1" dirty="0" smtClean="0"/>
              <a:t>Oxygen</a:t>
            </a:r>
            <a:endParaRPr lang="en-US" b="1" dirty="0"/>
          </a:p>
        </p:txBody>
      </p:sp>
      <p:pic>
        <p:nvPicPr>
          <p:cNvPr id="16" name="Picture 15" descr="IMAG0188.jpg"/>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brightnessContrast bright="30000" contrast="20000"/>
                    </a14:imgEffect>
                  </a14:imgLayer>
                </a14:imgProps>
              </a:ext>
              <a:ext uri="{28A0092B-C50C-407E-A947-70E740481C1C}">
                <a14:useLocalDpi xmlns:a14="http://schemas.microsoft.com/office/drawing/2010/main" val="0"/>
              </a:ext>
            </a:extLst>
          </a:blip>
          <a:srcRect l="17595" r="11918"/>
          <a:stretch/>
        </p:blipFill>
        <p:spPr>
          <a:xfrm>
            <a:off x="5921375" y="3733800"/>
            <a:ext cx="2047876" cy="1578188"/>
          </a:xfrm>
          <a:prstGeom prst="rect">
            <a:avLst/>
          </a:prstGeom>
        </p:spPr>
      </p:pic>
      <p:pic>
        <p:nvPicPr>
          <p:cNvPr id="15" name="Picture 14" descr="2013-02-15 17.34.57.jpg"/>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413"/>
                    </a14:imgEffect>
                    <a14:imgEffect>
                      <a14:brightnessContrast bright="35000" contrast="10000"/>
                    </a14:imgEffect>
                  </a14:imgLayer>
                </a14:imgProps>
              </a:ext>
              <a:ext uri="{28A0092B-C50C-407E-A947-70E740481C1C}">
                <a14:useLocalDpi xmlns:a14="http://schemas.microsoft.com/office/drawing/2010/main" val="0"/>
              </a:ext>
            </a:extLst>
          </a:blip>
          <a:srcRect l="24025" t="5737" r="5452" b="3262"/>
          <a:stretch/>
        </p:blipFill>
        <p:spPr>
          <a:xfrm>
            <a:off x="5638800" y="762000"/>
            <a:ext cx="2336464" cy="2261211"/>
          </a:xfrm>
          <a:prstGeom prst="rect">
            <a:avLst/>
          </a:prstGeom>
        </p:spPr>
      </p:pic>
      <p:sp>
        <p:nvSpPr>
          <p:cNvPr id="19" name="TextBox 18"/>
          <p:cNvSpPr txBox="1"/>
          <p:nvPr/>
        </p:nvSpPr>
        <p:spPr>
          <a:xfrm>
            <a:off x="5562600" y="2971800"/>
            <a:ext cx="2514600" cy="646331"/>
          </a:xfrm>
          <a:prstGeom prst="rect">
            <a:avLst/>
          </a:prstGeom>
          <a:noFill/>
        </p:spPr>
        <p:txBody>
          <a:bodyPr wrap="square" rtlCol="0">
            <a:spAutoFit/>
          </a:bodyPr>
          <a:lstStyle/>
          <a:p>
            <a:pPr algn="ctr"/>
            <a:r>
              <a:rPr lang="en-US" b="1" dirty="0" smtClean="0"/>
              <a:t>Glucose </a:t>
            </a:r>
            <a:r>
              <a:rPr lang="en-US" b="1" dirty="0" smtClean="0"/>
              <a:t>with </a:t>
            </a:r>
          </a:p>
          <a:p>
            <a:pPr algn="ctr"/>
            <a:r>
              <a:rPr lang="en-US" b="1" dirty="0" smtClean="0">
                <a:solidFill>
                  <a:srgbClr val="FF0000"/>
                </a:solidFill>
              </a:rPr>
              <a:t>chemical energy</a:t>
            </a:r>
            <a:endParaRPr lang="en-US" b="1" dirty="0">
              <a:solidFill>
                <a:srgbClr val="FF0000"/>
              </a:solidFill>
            </a:endParaRPr>
          </a:p>
        </p:txBody>
      </p:sp>
    </p:spTree>
    <p:extLst>
      <p:ext uri="{BB962C8B-B14F-4D97-AF65-F5344CB8AC3E}">
        <p14:creationId xmlns:p14="http://schemas.microsoft.com/office/powerpoint/2010/main" val="3892985493"/>
      </p:ext>
    </p:extLst>
  </p:cSld>
  <p:clrMapOvr>
    <a:masterClrMapping/>
  </p:clrMapOvr>
  <p:transition xmlns:p14="http://schemas.microsoft.com/office/powerpoint/2010/main">
    <p:checke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152"/>
            <a:ext cx="7772400" cy="367005"/>
          </a:xfrm>
        </p:spPr>
        <p:txBody>
          <a:bodyPr>
            <a:normAutofit fontScale="90000"/>
          </a:bodyPr>
          <a:lstStyle/>
          <a:p>
            <a:r>
              <a:rPr lang="en-US" sz="1100" b="1" dirty="0" smtClean="0"/>
              <a:t>Molecular Models Poster for Photosynthesis</a:t>
            </a:r>
            <a:br>
              <a:rPr lang="en-US" sz="1100" b="1" dirty="0" smtClean="0"/>
            </a:br>
            <a:r>
              <a:rPr lang="en-US" sz="800" dirty="0" smtClean="0"/>
              <a:t>Start </a:t>
            </a:r>
            <a:r>
              <a:rPr lang="en-US" sz="800" dirty="0"/>
              <a:t>by making the molecules and energy units of the reactants and putting them on the reactants side, then rearrange the atoms and energy units to show the products.</a:t>
            </a:r>
            <a:endParaRPr lang="en-US" sz="1100" b="1" dirty="0"/>
          </a:p>
        </p:txBody>
      </p:sp>
      <p:sp>
        <p:nvSpPr>
          <p:cNvPr id="3" name="Subtitle 2"/>
          <p:cNvSpPr>
            <a:spLocks noGrp="1"/>
          </p:cNvSpPr>
          <p:nvPr>
            <p:ph type="subTitle" idx="1"/>
          </p:nvPr>
        </p:nvSpPr>
        <p:spPr>
          <a:xfrm>
            <a:off x="1371601" y="6326843"/>
            <a:ext cx="6400800" cy="404840"/>
          </a:xfrm>
        </p:spPr>
        <p:txBody>
          <a:bodyPr>
            <a:normAutofit/>
          </a:bodyPr>
          <a:lstStyle/>
          <a:p>
            <a:r>
              <a:rPr lang="en-US" sz="800" dirty="0">
                <a:solidFill>
                  <a:schemeClr val="tx1"/>
                </a:solidFill>
              </a:rPr>
              <a:t>Remember: </a:t>
            </a:r>
            <a:r>
              <a:rPr lang="en-US" sz="800" b="1" dirty="0">
                <a:solidFill>
                  <a:schemeClr val="tx1"/>
                </a:solidFill>
              </a:rPr>
              <a:t>Atoms last foreve</a:t>
            </a:r>
            <a:r>
              <a:rPr lang="en-US" sz="800" dirty="0">
                <a:solidFill>
                  <a:schemeClr val="tx1"/>
                </a:solidFill>
              </a:rPr>
              <a:t>r (so you can rearrange atoms into new molecules, but can’t add or subtract atoms)</a:t>
            </a:r>
          </a:p>
          <a:p>
            <a:r>
              <a:rPr lang="en-US" sz="800" b="1" dirty="0">
                <a:solidFill>
                  <a:schemeClr val="tx1"/>
                </a:solidFill>
              </a:rPr>
              <a:t>Energy lasts forever </a:t>
            </a:r>
            <a:r>
              <a:rPr lang="en-US" sz="800" dirty="0">
                <a:solidFill>
                  <a:schemeClr val="tx1"/>
                </a:solidFill>
              </a:rPr>
              <a:t>(so you can change forms of energy, but energy units can’t appear or go away)</a:t>
            </a:r>
            <a:endParaRPr lang="en-US" sz="800" b="1" dirty="0">
              <a:solidFill>
                <a:schemeClr val="tx1"/>
              </a:solidFill>
            </a:endParaRPr>
          </a:p>
        </p:txBody>
      </p:sp>
      <p:sp>
        <p:nvSpPr>
          <p:cNvPr id="4" name="Rounded Rectangle 3"/>
          <p:cNvSpPr/>
          <p:nvPr/>
        </p:nvSpPr>
        <p:spPr>
          <a:xfrm>
            <a:off x="287059" y="488157"/>
            <a:ext cx="4124069" cy="5838686"/>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lIns="62042" tIns="31021" rIns="62042" bIns="31021" rtlCol="0" anchor="ctr"/>
          <a:lstStyle/>
          <a:p>
            <a:pPr algn="ctr"/>
            <a:endParaRPr lang="en-US"/>
          </a:p>
        </p:txBody>
      </p:sp>
      <p:sp>
        <p:nvSpPr>
          <p:cNvPr id="5" name="Rounded Rectangle 4"/>
          <p:cNvSpPr/>
          <p:nvPr/>
        </p:nvSpPr>
        <p:spPr>
          <a:xfrm>
            <a:off x="4736461" y="488157"/>
            <a:ext cx="4124069" cy="5838686"/>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lIns="62042" tIns="31021" rIns="62042" bIns="31021" rtlCol="0" anchor="ctr"/>
          <a:lstStyle/>
          <a:p>
            <a:pPr algn="ctr"/>
            <a:endParaRPr lang="en-US"/>
          </a:p>
        </p:txBody>
      </p:sp>
      <p:sp>
        <p:nvSpPr>
          <p:cNvPr id="6" name="TextBox 5"/>
          <p:cNvSpPr txBox="1"/>
          <p:nvPr/>
        </p:nvSpPr>
        <p:spPr>
          <a:xfrm>
            <a:off x="1999839" y="6016539"/>
            <a:ext cx="690655" cy="231925"/>
          </a:xfrm>
          <a:prstGeom prst="rect">
            <a:avLst/>
          </a:prstGeom>
          <a:noFill/>
        </p:spPr>
        <p:txBody>
          <a:bodyPr wrap="none" lIns="62042" tIns="31021" rIns="62042" bIns="31021" rtlCol="0">
            <a:spAutoFit/>
          </a:bodyPr>
          <a:lstStyle/>
          <a:p>
            <a:r>
              <a:rPr lang="en-US" sz="1100" dirty="0"/>
              <a:t>Reactants</a:t>
            </a:r>
          </a:p>
        </p:txBody>
      </p:sp>
      <p:sp>
        <p:nvSpPr>
          <p:cNvPr id="7" name="TextBox 6"/>
          <p:cNvSpPr txBox="1"/>
          <p:nvPr/>
        </p:nvSpPr>
        <p:spPr>
          <a:xfrm>
            <a:off x="6535359" y="6016539"/>
            <a:ext cx="632039" cy="231925"/>
          </a:xfrm>
          <a:prstGeom prst="rect">
            <a:avLst/>
          </a:prstGeom>
          <a:noFill/>
        </p:spPr>
        <p:txBody>
          <a:bodyPr wrap="none" lIns="62042" tIns="31021" rIns="62042" bIns="31021" rtlCol="0">
            <a:spAutoFit/>
          </a:bodyPr>
          <a:lstStyle/>
          <a:p>
            <a:r>
              <a:rPr lang="en-US" sz="1100" dirty="0"/>
              <a:t>Products</a:t>
            </a:r>
          </a:p>
        </p:txBody>
      </p:sp>
      <p:sp>
        <p:nvSpPr>
          <p:cNvPr id="8" name="AutoShape 2"/>
          <p:cNvSpPr>
            <a:spLocks noChangeArrowheads="1"/>
          </p:cNvSpPr>
          <p:nvPr/>
        </p:nvSpPr>
        <p:spPr bwMode="auto">
          <a:xfrm>
            <a:off x="4044782" y="2369700"/>
            <a:ext cx="1406123" cy="1688702"/>
          </a:xfrm>
          <a:prstGeom prst="rightArrow">
            <a:avLst>
              <a:gd name="adj1" fmla="val 65892"/>
              <a:gd name="adj2" fmla="val 38321"/>
            </a:avLst>
          </a:prstGeom>
          <a:solidFill>
            <a:schemeClr val="bg1"/>
          </a:solidFill>
          <a:ln w="76200">
            <a:solidFill>
              <a:schemeClr val="tx1"/>
            </a:solidFill>
            <a:round/>
            <a:headEnd/>
            <a:tailEnd/>
          </a:ln>
        </p:spPr>
        <p:txBody>
          <a:bodyPr lIns="62042" tIns="31021" rIns="62042" bIns="31021">
            <a:prstTxWarp prst="textNoShape">
              <a:avLst/>
            </a:prstTxWarp>
          </a:bodyPr>
          <a:lstStyle/>
          <a:p>
            <a:endParaRPr lang="en-US">
              <a:solidFill>
                <a:srgbClr val="000000"/>
              </a:solidFill>
            </a:endParaRPr>
          </a:p>
        </p:txBody>
      </p:sp>
      <p:sp>
        <p:nvSpPr>
          <p:cNvPr id="9" name="TextBox 8"/>
          <p:cNvSpPr txBox="1"/>
          <p:nvPr/>
        </p:nvSpPr>
        <p:spPr>
          <a:xfrm>
            <a:off x="4082258" y="3411719"/>
            <a:ext cx="1093391" cy="231925"/>
          </a:xfrm>
          <a:prstGeom prst="rect">
            <a:avLst/>
          </a:prstGeom>
          <a:noFill/>
        </p:spPr>
        <p:txBody>
          <a:bodyPr wrap="none" lIns="62042" tIns="31021" rIns="62042" bIns="31021" rtlCol="0">
            <a:spAutoFit/>
          </a:bodyPr>
          <a:lstStyle/>
          <a:p>
            <a:r>
              <a:rPr lang="en-US" sz="1100" dirty="0"/>
              <a:t>Chemical change</a:t>
            </a:r>
          </a:p>
        </p:txBody>
      </p:sp>
      <p:sp>
        <p:nvSpPr>
          <p:cNvPr id="12" name="TextBox 11"/>
          <p:cNvSpPr txBox="1"/>
          <p:nvPr/>
        </p:nvSpPr>
        <p:spPr>
          <a:xfrm>
            <a:off x="5562600" y="2971800"/>
            <a:ext cx="2514600" cy="646331"/>
          </a:xfrm>
          <a:prstGeom prst="rect">
            <a:avLst/>
          </a:prstGeom>
          <a:noFill/>
        </p:spPr>
        <p:txBody>
          <a:bodyPr wrap="square" rtlCol="0">
            <a:spAutoFit/>
          </a:bodyPr>
          <a:lstStyle/>
          <a:p>
            <a:pPr algn="ctr"/>
            <a:r>
              <a:rPr lang="en-US" b="1" dirty="0" smtClean="0"/>
              <a:t>Glucose </a:t>
            </a:r>
            <a:r>
              <a:rPr lang="en-US" b="1" dirty="0" smtClean="0"/>
              <a:t>with </a:t>
            </a:r>
          </a:p>
          <a:p>
            <a:pPr algn="ctr"/>
            <a:r>
              <a:rPr lang="en-US" b="1" dirty="0" smtClean="0">
                <a:solidFill>
                  <a:srgbClr val="FF0000"/>
                </a:solidFill>
              </a:rPr>
              <a:t>chemical energy</a:t>
            </a:r>
            <a:endParaRPr lang="en-US" b="1" dirty="0">
              <a:solidFill>
                <a:srgbClr val="FF0000"/>
              </a:solidFill>
            </a:endParaRPr>
          </a:p>
        </p:txBody>
      </p:sp>
      <p:sp>
        <p:nvSpPr>
          <p:cNvPr id="14" name="TextBox 13"/>
          <p:cNvSpPr txBox="1"/>
          <p:nvPr/>
        </p:nvSpPr>
        <p:spPr>
          <a:xfrm>
            <a:off x="5715000" y="5410200"/>
            <a:ext cx="2514600" cy="369332"/>
          </a:xfrm>
          <a:prstGeom prst="rect">
            <a:avLst/>
          </a:prstGeom>
          <a:noFill/>
        </p:spPr>
        <p:txBody>
          <a:bodyPr wrap="square" rtlCol="0">
            <a:spAutoFit/>
          </a:bodyPr>
          <a:lstStyle/>
          <a:p>
            <a:pPr algn="ctr"/>
            <a:r>
              <a:rPr lang="en-US" b="1" dirty="0" smtClean="0"/>
              <a:t>Oxygen</a:t>
            </a:r>
            <a:endParaRPr lang="en-US" b="1" dirty="0"/>
          </a:p>
        </p:txBody>
      </p:sp>
      <p:pic>
        <p:nvPicPr>
          <p:cNvPr id="17" name="Picture 16" descr="IMAG0186.jpg"/>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brightnessContrast bright="35000" contrast="20000"/>
                    </a14:imgEffect>
                  </a14:imgLayer>
                </a14:imgProps>
              </a:ext>
              <a:ext uri="{28A0092B-C50C-407E-A947-70E740481C1C}">
                <a14:useLocalDpi xmlns:a14="http://schemas.microsoft.com/office/drawing/2010/main" val="0"/>
              </a:ext>
            </a:extLst>
          </a:blip>
          <a:srcRect t="23513" b="26173"/>
          <a:stretch/>
        </p:blipFill>
        <p:spPr>
          <a:xfrm rot="16200000">
            <a:off x="572313" y="1301755"/>
            <a:ext cx="1921859" cy="1780086"/>
          </a:xfrm>
          <a:prstGeom prst="rect">
            <a:avLst/>
          </a:prstGeom>
        </p:spPr>
      </p:pic>
      <p:pic>
        <p:nvPicPr>
          <p:cNvPr id="18" name="Picture 17" descr="IMAG0187.jpg"/>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brightnessContrast bright="30000" contrast="20000"/>
                    </a14:imgEffect>
                  </a14:imgLayer>
                </a14:imgProps>
              </a:ext>
              <a:ext uri="{28A0092B-C50C-407E-A947-70E740481C1C}">
                <a14:useLocalDpi xmlns:a14="http://schemas.microsoft.com/office/drawing/2010/main" val="0"/>
              </a:ext>
            </a:extLst>
          </a:blip>
          <a:stretch>
            <a:fillRect/>
          </a:stretch>
        </p:blipFill>
        <p:spPr>
          <a:xfrm rot="16200000">
            <a:off x="1321944" y="3371523"/>
            <a:ext cx="1614312" cy="2971802"/>
          </a:xfrm>
          <a:prstGeom prst="rect">
            <a:avLst/>
          </a:prstGeom>
        </p:spPr>
      </p:pic>
      <p:pic>
        <p:nvPicPr>
          <p:cNvPr id="20" name="Picture 19" descr="2013-02-15 17.26.05.jpg"/>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522"/>
                    </a14:imgEffect>
                    <a14:imgEffect>
                      <a14:brightnessContrast bright="35000" contrast="10000"/>
                    </a14:imgEffect>
                  </a14:imgLayer>
                </a14:imgProps>
              </a:ext>
              <a:ext uri="{28A0092B-C50C-407E-A947-70E740481C1C}">
                <a14:useLocalDpi xmlns:a14="http://schemas.microsoft.com/office/drawing/2010/main" val="0"/>
              </a:ext>
            </a:extLst>
          </a:blip>
          <a:srcRect l="20421" t="12638" r="33605" b="20384"/>
          <a:stretch/>
        </p:blipFill>
        <p:spPr>
          <a:xfrm>
            <a:off x="2667000" y="1295400"/>
            <a:ext cx="1335208" cy="1458897"/>
          </a:xfrm>
          <a:prstGeom prst="rect">
            <a:avLst/>
          </a:prstGeom>
        </p:spPr>
      </p:pic>
      <p:pic>
        <p:nvPicPr>
          <p:cNvPr id="22" name="Picture 21" descr="IMAG0188.jpg"/>
          <p:cNvPicPr>
            <a:picLocks noChangeAspect="1"/>
          </p:cNvPicPr>
          <p:nvPr/>
        </p:nvPicPr>
        <p:blipFill rotWithShape="1">
          <a:blip r:embed="rId9">
            <a:extLst>
              <a:ext uri="{BEBA8EAE-BF5A-486C-A8C5-ECC9F3942E4B}">
                <a14:imgProps xmlns:a14="http://schemas.microsoft.com/office/drawing/2010/main">
                  <a14:imgLayer r:embed="rId10">
                    <a14:imgEffect>
                      <a14:sharpenSoften amount="10000"/>
                    </a14:imgEffect>
                    <a14:imgEffect>
                      <a14:brightnessContrast bright="30000" contrast="20000"/>
                    </a14:imgEffect>
                  </a14:imgLayer>
                </a14:imgProps>
              </a:ext>
              <a:ext uri="{28A0092B-C50C-407E-A947-70E740481C1C}">
                <a14:useLocalDpi xmlns:a14="http://schemas.microsoft.com/office/drawing/2010/main" val="0"/>
              </a:ext>
            </a:extLst>
          </a:blip>
          <a:srcRect l="17595" r="11918"/>
          <a:stretch/>
        </p:blipFill>
        <p:spPr>
          <a:xfrm>
            <a:off x="5921375" y="3733800"/>
            <a:ext cx="2047876" cy="1578188"/>
          </a:xfrm>
          <a:prstGeom prst="rect">
            <a:avLst/>
          </a:prstGeom>
        </p:spPr>
      </p:pic>
      <p:pic>
        <p:nvPicPr>
          <p:cNvPr id="23" name="Picture 22" descr="2013-02-15 17.34.57.jpg"/>
          <p:cNvPicPr>
            <a:picLocks noChangeAspect="1"/>
          </p:cNvPicPr>
          <p:nvPr/>
        </p:nvPicPr>
        <p:blipFill rotWithShape="1">
          <a:blip r:embed="rId11">
            <a:extLst>
              <a:ext uri="{BEBA8EAE-BF5A-486C-A8C5-ECC9F3942E4B}">
                <a14:imgProps xmlns:a14="http://schemas.microsoft.com/office/drawing/2010/main">
                  <a14:imgLayer r:embed="rId12">
                    <a14:imgEffect>
                      <a14:colorTemperature colorTemp="5413"/>
                    </a14:imgEffect>
                    <a14:imgEffect>
                      <a14:brightnessContrast bright="35000" contrast="10000"/>
                    </a14:imgEffect>
                  </a14:imgLayer>
                </a14:imgProps>
              </a:ext>
              <a:ext uri="{28A0092B-C50C-407E-A947-70E740481C1C}">
                <a14:useLocalDpi xmlns:a14="http://schemas.microsoft.com/office/drawing/2010/main" val="0"/>
              </a:ext>
            </a:extLst>
          </a:blip>
          <a:srcRect l="24025" t="5737" r="5452" b="3262"/>
          <a:stretch/>
        </p:blipFill>
        <p:spPr>
          <a:xfrm>
            <a:off x="5638800" y="762000"/>
            <a:ext cx="2336464" cy="2261211"/>
          </a:xfrm>
          <a:prstGeom prst="rect">
            <a:avLst/>
          </a:prstGeom>
        </p:spPr>
      </p:pic>
      <p:sp>
        <p:nvSpPr>
          <p:cNvPr id="24" name="TextBox 23"/>
          <p:cNvSpPr txBox="1"/>
          <p:nvPr/>
        </p:nvSpPr>
        <p:spPr>
          <a:xfrm>
            <a:off x="685800" y="3135868"/>
            <a:ext cx="1634357" cy="369332"/>
          </a:xfrm>
          <a:prstGeom prst="rect">
            <a:avLst/>
          </a:prstGeom>
          <a:noFill/>
        </p:spPr>
        <p:txBody>
          <a:bodyPr wrap="none" rtlCol="0">
            <a:spAutoFit/>
          </a:bodyPr>
          <a:lstStyle/>
          <a:p>
            <a:r>
              <a:rPr lang="en-US" b="1" dirty="0" smtClean="0"/>
              <a:t>Carbon dioxide</a:t>
            </a:r>
            <a:endParaRPr lang="en-US" b="1" baseline="-25000" dirty="0"/>
          </a:p>
        </p:txBody>
      </p:sp>
      <p:sp>
        <p:nvSpPr>
          <p:cNvPr id="25" name="TextBox 24"/>
          <p:cNvSpPr txBox="1"/>
          <p:nvPr/>
        </p:nvSpPr>
        <p:spPr>
          <a:xfrm>
            <a:off x="1295400" y="5715000"/>
            <a:ext cx="787395" cy="369332"/>
          </a:xfrm>
          <a:prstGeom prst="rect">
            <a:avLst/>
          </a:prstGeom>
          <a:noFill/>
        </p:spPr>
        <p:txBody>
          <a:bodyPr wrap="none" rtlCol="0">
            <a:spAutoFit/>
          </a:bodyPr>
          <a:lstStyle/>
          <a:p>
            <a:r>
              <a:rPr lang="en-US" b="1" dirty="0" smtClean="0"/>
              <a:t>Water</a:t>
            </a:r>
            <a:endParaRPr lang="en-US" b="1" baseline="-25000" dirty="0"/>
          </a:p>
        </p:txBody>
      </p:sp>
      <p:sp>
        <p:nvSpPr>
          <p:cNvPr id="26" name="TextBox 25"/>
          <p:cNvSpPr txBox="1"/>
          <p:nvPr/>
        </p:nvSpPr>
        <p:spPr>
          <a:xfrm>
            <a:off x="2667000" y="2754868"/>
            <a:ext cx="1364476" cy="369332"/>
          </a:xfrm>
          <a:prstGeom prst="rect">
            <a:avLst/>
          </a:prstGeom>
          <a:noFill/>
        </p:spPr>
        <p:txBody>
          <a:bodyPr wrap="none" rtlCol="0">
            <a:spAutoFit/>
          </a:bodyPr>
          <a:lstStyle/>
          <a:p>
            <a:r>
              <a:rPr lang="en-US" b="1" dirty="0" smtClean="0">
                <a:solidFill>
                  <a:srgbClr val="FF0000"/>
                </a:solidFill>
              </a:rPr>
              <a:t>Light Energy</a:t>
            </a:r>
            <a:endParaRPr lang="en-US" b="1" dirty="0">
              <a:solidFill>
                <a:srgbClr val="FF0000"/>
              </a:solidFill>
            </a:endParaRPr>
          </a:p>
        </p:txBody>
      </p:sp>
    </p:spTree>
    <p:extLst>
      <p:ext uri="{BB962C8B-B14F-4D97-AF65-F5344CB8AC3E}">
        <p14:creationId xmlns:p14="http://schemas.microsoft.com/office/powerpoint/2010/main" val="1638879812"/>
      </p:ext>
    </p:extLst>
  </p:cSld>
  <p:clrMapOvr>
    <a:masterClrMapping/>
  </p:clrMapOvr>
  <p:transition xmlns:p14="http://schemas.microsoft.com/office/powerpoint/2010/main">
    <p:checke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8488"/>
            <a:ext cx="8229600" cy="1143000"/>
          </a:xfrm>
        </p:spPr>
        <p:txBody>
          <a:bodyPr/>
          <a:lstStyle/>
          <a:p>
            <a:r>
              <a:rPr lang="en-US" dirty="0" smtClean="0"/>
              <a:t>Writing a Chemical Equation</a:t>
            </a:r>
            <a:endParaRPr lang="en-US" dirty="0"/>
          </a:p>
        </p:txBody>
      </p:sp>
      <p:sp>
        <p:nvSpPr>
          <p:cNvPr id="3" name="Content Placeholder 2"/>
          <p:cNvSpPr>
            <a:spLocks noGrp="1"/>
          </p:cNvSpPr>
          <p:nvPr>
            <p:ph idx="1"/>
          </p:nvPr>
        </p:nvSpPr>
        <p:spPr>
          <a:xfrm>
            <a:off x="457200" y="1527464"/>
            <a:ext cx="8229600" cy="5097656"/>
          </a:xfrm>
        </p:spPr>
        <p:txBody>
          <a:bodyPr>
            <a:noAutofit/>
          </a:bodyPr>
          <a:lstStyle/>
          <a:p>
            <a:r>
              <a:rPr lang="en-US" sz="2400" dirty="0" smtClean="0"/>
              <a:t>Writing in symbols: Chemists use an arrow to show how reactants change into products:</a:t>
            </a:r>
            <a:br>
              <a:rPr lang="en-US" sz="2400" dirty="0" smtClean="0"/>
            </a:br>
            <a:r>
              <a:rPr lang="en-US" sz="2400" dirty="0" smtClean="0">
                <a:solidFill>
                  <a:srgbClr val="3366FF"/>
                </a:solidFill>
              </a:rPr>
              <a:t>[reactant molecule formulas] </a:t>
            </a:r>
            <a:r>
              <a:rPr lang="en-US" sz="2400" dirty="0" smtClean="0">
                <a:solidFill>
                  <a:srgbClr val="3366FF"/>
                </a:solidFill>
                <a:sym typeface="Wingdings"/>
              </a:rPr>
              <a:t> [product molecule formulas]</a:t>
            </a:r>
          </a:p>
          <a:p>
            <a:r>
              <a:rPr lang="en-US" sz="2400" dirty="0" smtClean="0">
                <a:sym typeface="Wingdings"/>
              </a:rPr>
              <a:t>Saying in words: Chemists read the arrow as “yield” or “yields”:</a:t>
            </a:r>
            <a:br>
              <a:rPr lang="en-US" sz="2400" dirty="0" smtClean="0">
                <a:sym typeface="Wingdings"/>
              </a:rPr>
            </a:br>
            <a:r>
              <a:rPr lang="en-US" sz="2400" dirty="0" smtClean="0">
                <a:solidFill>
                  <a:srgbClr val="3366FF"/>
                </a:solidFill>
                <a:sym typeface="Wingdings"/>
              </a:rPr>
              <a:t>[reactant molecule names] yield(s) [product molecule names]</a:t>
            </a:r>
          </a:p>
          <a:p>
            <a:r>
              <a:rPr lang="en-US" sz="2400" dirty="0" smtClean="0">
                <a:sym typeface="Wingdings"/>
              </a:rPr>
              <a:t>Equations must be </a:t>
            </a:r>
            <a:r>
              <a:rPr lang="en-US" sz="2400" b="1" dirty="0" smtClean="0">
                <a:sym typeface="Wingdings"/>
              </a:rPr>
              <a:t>balanced:</a:t>
            </a:r>
            <a:r>
              <a:rPr lang="en-US" sz="2400" dirty="0" smtClean="0">
                <a:sym typeface="Wingdings"/>
              </a:rPr>
              <a:t>  Atoms last forever, so reactant and product molecules must have the same number of each kind of atom.</a:t>
            </a:r>
          </a:p>
          <a:p>
            <a:pPr marL="0" indent="0">
              <a:buNone/>
            </a:pPr>
            <a:endParaRPr lang="en-US" sz="2400" dirty="0" smtClean="0">
              <a:sym typeface="Wingdings"/>
            </a:endParaRPr>
          </a:p>
          <a:p>
            <a:r>
              <a:rPr lang="en-US" sz="2400" dirty="0" smtClean="0">
                <a:sym typeface="Wingdings"/>
              </a:rPr>
              <a:t>Try it: can you write a balanced chemical equation to show the chemical change for </a:t>
            </a:r>
            <a:r>
              <a:rPr lang="en-US" sz="2400" b="1" dirty="0" smtClean="0">
                <a:solidFill>
                  <a:srgbClr val="008000"/>
                </a:solidFill>
                <a:sym typeface="Wingdings"/>
              </a:rPr>
              <a:t>photosynthesis</a:t>
            </a:r>
            <a:r>
              <a:rPr lang="en-US" sz="2400" dirty="0" smtClean="0">
                <a:sym typeface="Wingdings"/>
              </a:rPr>
              <a:t>?</a:t>
            </a:r>
            <a:endParaRPr lang="en-US" sz="2400" dirty="0"/>
          </a:p>
        </p:txBody>
      </p:sp>
      <p:sp>
        <p:nvSpPr>
          <p:cNvPr id="4" name="Frame 3"/>
          <p:cNvSpPr/>
          <p:nvPr/>
        </p:nvSpPr>
        <p:spPr>
          <a:xfrm>
            <a:off x="381000" y="5410200"/>
            <a:ext cx="8229600" cy="990600"/>
          </a:xfrm>
          <a:prstGeom prst="frame">
            <a:avLst>
              <a:gd name="adj1"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96442049"/>
      </p:ext>
    </p:extLst>
  </p:cSld>
  <p:clrMapOvr>
    <a:masterClrMapping/>
  </p:clrMapOvr>
  <p:transition xmlns:p14="http://schemas.microsoft.com/office/powerpoint/2010/main">
    <p:checke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Questions Poster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98963565"/>
              </p:ext>
            </p:extLst>
          </p:nvPr>
        </p:nvGraphicFramePr>
        <p:xfrm>
          <a:off x="457200" y="1600200"/>
          <a:ext cx="8229600" cy="4937759"/>
        </p:xfrm>
        <a:graphic>
          <a:graphicData uri="http://schemas.openxmlformats.org/drawingml/2006/table">
            <a:tbl>
              <a:tblPr firstRow="1" bandRow="1">
                <a:tableStyleId>{5940675A-B579-460E-94D1-54222C63F5DA}</a:tableStyleId>
              </a:tblPr>
              <a:tblGrid>
                <a:gridCol w="2743200"/>
                <a:gridCol w="2743200"/>
                <a:gridCol w="2743200"/>
              </a:tblGrid>
              <a:tr h="370840">
                <a:tc>
                  <a:txBody>
                    <a:bodyPr/>
                    <a:lstStyle/>
                    <a:p>
                      <a:pPr algn="ctr"/>
                      <a:r>
                        <a:rPr lang="en-US" sz="2400" b="1" dirty="0" smtClean="0"/>
                        <a:t>Question</a:t>
                      </a:r>
                      <a:endParaRPr lang="en-US" sz="2400" b="1" dirty="0"/>
                    </a:p>
                  </a:txBody>
                  <a:tcPr/>
                </a:tc>
                <a:tc>
                  <a:txBody>
                    <a:bodyPr/>
                    <a:lstStyle/>
                    <a:p>
                      <a:pPr algn="ctr"/>
                      <a:r>
                        <a:rPr lang="en-US" sz="2400" b="1" dirty="0" smtClean="0"/>
                        <a:t>Rules to Follow</a:t>
                      </a:r>
                      <a:endParaRPr lang="en-US" sz="2400" b="1" dirty="0"/>
                    </a:p>
                  </a:txBody>
                  <a:tcPr/>
                </a:tc>
                <a:tc>
                  <a:txBody>
                    <a:bodyPr/>
                    <a:lstStyle/>
                    <a:p>
                      <a:pPr algn="ctr"/>
                      <a:r>
                        <a:rPr lang="en-US" sz="2400" b="1" dirty="0" smtClean="0"/>
                        <a:t>Evidence to Look For</a:t>
                      </a:r>
                      <a:endParaRPr lang="en-US" sz="2400" b="1" dirty="0"/>
                    </a:p>
                  </a:txBody>
                  <a:tcPr/>
                </a:tc>
              </a:tr>
              <a:tr h="370840">
                <a:tc>
                  <a:txBody>
                    <a:bodyPr/>
                    <a:lstStyle/>
                    <a:p>
                      <a:pPr marL="117475" indent="-117475"/>
                      <a:r>
                        <a:rPr lang="en-US" sz="1400" b="1" dirty="0" smtClean="0"/>
                        <a:t>The</a:t>
                      </a:r>
                      <a:r>
                        <a:rPr lang="en-US" sz="1400" b="1" baseline="0" dirty="0" smtClean="0"/>
                        <a:t> Movement Question: W</a:t>
                      </a:r>
                      <a:r>
                        <a:rPr lang="en-US" sz="1400" b="1" dirty="0" smtClean="0"/>
                        <a:t>here</a:t>
                      </a:r>
                      <a:r>
                        <a:rPr lang="en-US" sz="1400" b="1" baseline="0" dirty="0" smtClean="0"/>
                        <a:t> are atoms moving?</a:t>
                      </a:r>
                    </a:p>
                    <a:p>
                      <a:pPr marL="117475" indent="-117475"/>
                      <a:r>
                        <a:rPr lang="en-US" sz="1400" b="0" baseline="0" dirty="0" smtClean="0"/>
                        <a:t>Where are atoms moving from?</a:t>
                      </a:r>
                    </a:p>
                    <a:p>
                      <a:pPr marL="117475" indent="-117475"/>
                      <a:r>
                        <a:rPr lang="en-US" sz="1400" b="0" baseline="0" dirty="0" smtClean="0"/>
                        <a:t>Where are atoms going to?</a:t>
                      </a:r>
                      <a:endParaRPr lang="en-US" sz="1400" b="0" dirty="0"/>
                    </a:p>
                  </a:txBody>
                  <a:tcPr/>
                </a:tc>
                <a:tc>
                  <a:txBody>
                    <a:bodyPr/>
                    <a:lstStyle/>
                    <a:p>
                      <a:pPr marL="117475" indent="-117475"/>
                      <a:r>
                        <a:rPr lang="en-US" sz="1400" b="1" dirty="0" smtClean="0"/>
                        <a:t>Atoms last</a:t>
                      </a:r>
                      <a:r>
                        <a:rPr lang="en-US" sz="1400" b="1" baseline="0" dirty="0" smtClean="0"/>
                        <a:t> forever</a:t>
                      </a:r>
                      <a:r>
                        <a:rPr lang="en-US" sz="1400" b="0" baseline="0" dirty="0" smtClean="0"/>
                        <a:t> in combustion and living systems</a:t>
                      </a:r>
                    </a:p>
                    <a:p>
                      <a:pPr marL="117475" indent="-117475"/>
                      <a:r>
                        <a:rPr lang="en-US" sz="1400" b="0" baseline="0" dirty="0" smtClean="0"/>
                        <a:t>All materials (solids, liquids, and gases) are made of atoms</a:t>
                      </a:r>
                      <a:endParaRPr lang="en-US" sz="1400" b="1" dirty="0"/>
                    </a:p>
                  </a:txBody>
                  <a:tcPr/>
                </a:tc>
                <a:tc>
                  <a:txBody>
                    <a:bodyPr/>
                    <a:lstStyle/>
                    <a:p>
                      <a:pPr marL="117475" indent="-117475"/>
                      <a:r>
                        <a:rPr lang="en-US" sz="1400" dirty="0" smtClean="0"/>
                        <a:t>When materials change mass, atoms are moving</a:t>
                      </a:r>
                    </a:p>
                    <a:p>
                      <a:pPr marL="117475" indent="-117475"/>
                      <a:r>
                        <a:rPr lang="en-US" sz="1400" dirty="0" smtClean="0"/>
                        <a:t>When materials move, atoms are moving</a:t>
                      </a:r>
                      <a:endParaRPr lang="en-US" sz="1400" dirty="0"/>
                    </a:p>
                  </a:txBody>
                  <a:tcPr/>
                </a:tc>
              </a:tr>
              <a:tr h="370840">
                <a:tc>
                  <a:txBody>
                    <a:bodyPr/>
                    <a:lstStyle/>
                    <a:p>
                      <a:pPr marL="117475" indent="-117475"/>
                      <a:r>
                        <a:rPr lang="en-US" sz="1400" b="1" dirty="0" smtClean="0"/>
                        <a:t>The Carbon Question: What is</a:t>
                      </a:r>
                      <a:r>
                        <a:rPr lang="en-US" sz="1400" b="1" baseline="0" dirty="0" smtClean="0"/>
                        <a:t> happening to carbon atoms?</a:t>
                      </a:r>
                    </a:p>
                    <a:p>
                      <a:pPr marL="117475" indent="-117475"/>
                      <a:r>
                        <a:rPr lang="en-US" sz="1400" b="0" baseline="0" dirty="0" smtClean="0"/>
                        <a:t>What molecules are carbon atoms in before the process?</a:t>
                      </a:r>
                    </a:p>
                    <a:p>
                      <a:pPr marL="117475" indent="-117475"/>
                      <a:r>
                        <a:rPr lang="en-US" sz="1400" b="0" baseline="0" dirty="0" smtClean="0"/>
                        <a:t>How are the atoms rearranged into new molecules?</a:t>
                      </a:r>
                      <a:endParaRPr lang="en-US" sz="1400" b="0" dirty="0"/>
                    </a:p>
                  </a:txBody>
                  <a:tcPr/>
                </a:tc>
                <a:tc>
                  <a:txBody>
                    <a:bodyPr/>
                    <a:lstStyle/>
                    <a:p>
                      <a:pPr marL="117475" indent="-117475"/>
                      <a:r>
                        <a:rPr lang="en-US" sz="1400" dirty="0" smtClean="0"/>
                        <a:t>Carbon</a:t>
                      </a:r>
                      <a:r>
                        <a:rPr lang="en-US" sz="1400" baseline="0" dirty="0" smtClean="0"/>
                        <a:t> atoms are bound to other atoms in molecules</a:t>
                      </a:r>
                    </a:p>
                    <a:p>
                      <a:pPr marL="117475" indent="-117475"/>
                      <a:r>
                        <a:rPr lang="en-US" sz="1400" b="1" baseline="0" dirty="0" smtClean="0"/>
                        <a:t>Atoms can be rearranged to make new molecules</a:t>
                      </a:r>
                      <a:endParaRPr lang="en-US" sz="1400" b="1" dirty="0"/>
                    </a:p>
                  </a:txBody>
                  <a:tcPr/>
                </a:tc>
                <a:tc>
                  <a:txBody>
                    <a:bodyPr/>
                    <a:lstStyle/>
                    <a:p>
                      <a:pPr marL="117475" indent="-117475"/>
                      <a:r>
                        <a:rPr lang="en-US" sz="1400" dirty="0" smtClean="0"/>
                        <a:t>The air has carbon atoms in CO</a:t>
                      </a:r>
                      <a:r>
                        <a:rPr lang="en-US" sz="1400" baseline="-25000" dirty="0" smtClean="0"/>
                        <a:t>2</a:t>
                      </a:r>
                    </a:p>
                    <a:p>
                      <a:pPr marL="117475" indent="-117475"/>
                      <a:r>
                        <a:rPr lang="en-US" sz="1400" dirty="0" smtClean="0"/>
                        <a:t>Organic</a:t>
                      </a:r>
                      <a:r>
                        <a:rPr lang="en-US" sz="1400" baseline="0" dirty="0" smtClean="0"/>
                        <a:t> materials are made of molecules with carbon atoms</a:t>
                      </a:r>
                    </a:p>
                    <a:p>
                      <a:pPr marL="342900" indent="-342900">
                        <a:buFont typeface="Arial"/>
                        <a:buChar char="•"/>
                      </a:pPr>
                      <a:r>
                        <a:rPr lang="en-US" sz="1400" baseline="0" dirty="0" smtClean="0"/>
                        <a:t>Foods</a:t>
                      </a:r>
                    </a:p>
                    <a:p>
                      <a:pPr marL="342900" indent="-342900">
                        <a:buFont typeface="Arial"/>
                        <a:buChar char="•"/>
                      </a:pPr>
                      <a:r>
                        <a:rPr lang="en-US" sz="1400" baseline="0" dirty="0" smtClean="0"/>
                        <a:t>Fuels</a:t>
                      </a:r>
                    </a:p>
                    <a:p>
                      <a:pPr marL="342900" indent="-342900">
                        <a:buFont typeface="Arial"/>
                        <a:buChar char="•"/>
                      </a:pPr>
                      <a:r>
                        <a:rPr lang="en-US" sz="1400" baseline="0" dirty="0" smtClean="0"/>
                        <a:t>Living and dead plants and animals</a:t>
                      </a:r>
                      <a:endParaRPr lang="en-US" sz="1400" dirty="0"/>
                    </a:p>
                  </a:txBody>
                  <a:tcPr/>
                </a:tc>
              </a:tr>
              <a:tr h="370840">
                <a:tc>
                  <a:txBody>
                    <a:bodyPr/>
                    <a:lstStyle/>
                    <a:p>
                      <a:pPr marL="117475" indent="-117475"/>
                      <a:r>
                        <a:rPr lang="en-US" sz="1400" b="1" dirty="0" smtClean="0"/>
                        <a:t>The Energy Question:</a:t>
                      </a:r>
                      <a:r>
                        <a:rPr lang="en-US" sz="1400" b="1" baseline="0" dirty="0" smtClean="0"/>
                        <a:t> </a:t>
                      </a:r>
                      <a:r>
                        <a:rPr lang="en-US" sz="1400" b="1" dirty="0" smtClean="0"/>
                        <a:t>What is happening to chemical energy?</a:t>
                      </a:r>
                    </a:p>
                    <a:p>
                      <a:pPr marL="117475" indent="-117475"/>
                      <a:r>
                        <a:rPr lang="en-US" sz="1400" b="0" dirty="0" smtClean="0"/>
                        <a:t>What</a:t>
                      </a:r>
                      <a:r>
                        <a:rPr lang="en-US" sz="1400" b="0" baseline="0" dirty="0" smtClean="0"/>
                        <a:t> forms of energy are involved?</a:t>
                      </a:r>
                    </a:p>
                    <a:p>
                      <a:pPr marL="117475" indent="-117475"/>
                      <a:r>
                        <a:rPr lang="en-US" sz="1400" b="0" dirty="0" smtClean="0"/>
                        <a:t>How is energy changing from one form to another?</a:t>
                      </a:r>
                      <a:endParaRPr lang="en-US" sz="1400" b="0" dirty="0"/>
                    </a:p>
                  </a:txBody>
                  <a:tcPr/>
                </a:tc>
                <a:tc>
                  <a:txBody>
                    <a:bodyPr/>
                    <a:lstStyle/>
                    <a:p>
                      <a:pPr marL="117475" indent="-117475"/>
                      <a:r>
                        <a:rPr lang="en-US" sz="1400" b="1" dirty="0" smtClean="0"/>
                        <a:t>Energy lasts forever</a:t>
                      </a:r>
                      <a:r>
                        <a:rPr lang="en-US" sz="1400" b="0" dirty="0" smtClean="0"/>
                        <a:t> in combustion and living systems</a:t>
                      </a:r>
                    </a:p>
                    <a:p>
                      <a:pPr marL="117475" indent="-117475"/>
                      <a:r>
                        <a:rPr lang="en-US" sz="1400" b="0" dirty="0" smtClean="0"/>
                        <a:t>C-C and C-H</a:t>
                      </a:r>
                      <a:r>
                        <a:rPr lang="en-US" sz="1400" b="0" baseline="0" dirty="0" smtClean="0"/>
                        <a:t> bonds have more stored chemical energy than C-O and H-O bonds</a:t>
                      </a:r>
                      <a:endParaRPr lang="en-US" sz="1400" b="1" dirty="0"/>
                    </a:p>
                  </a:txBody>
                  <a:tcPr/>
                </a:tc>
                <a:tc>
                  <a:txBody>
                    <a:bodyPr/>
                    <a:lstStyle/>
                    <a:p>
                      <a:pPr marL="117475" indent="-117475"/>
                      <a:r>
                        <a:rPr lang="en-US" sz="1400" dirty="0" smtClean="0"/>
                        <a:t>We can</a:t>
                      </a:r>
                      <a:r>
                        <a:rPr lang="en-US" sz="1400" baseline="0" dirty="0" smtClean="0"/>
                        <a:t> observe</a:t>
                      </a:r>
                      <a:r>
                        <a:rPr lang="en-US" sz="1400" dirty="0" smtClean="0"/>
                        <a:t> indicators of different</a:t>
                      </a:r>
                      <a:r>
                        <a:rPr lang="en-US" sz="1400" baseline="0" dirty="0" smtClean="0"/>
                        <a:t> forms of energy</a:t>
                      </a:r>
                      <a:endParaRPr lang="en-US" sz="1400" dirty="0" smtClean="0"/>
                    </a:p>
                    <a:p>
                      <a:pPr marL="342900" indent="-342900">
                        <a:buFont typeface="Arial"/>
                        <a:buChar char="•"/>
                      </a:pPr>
                      <a:r>
                        <a:rPr lang="en-US" sz="1400" dirty="0" smtClean="0"/>
                        <a:t>Organic materials with chemical energy</a:t>
                      </a:r>
                    </a:p>
                    <a:p>
                      <a:pPr marL="342900" indent="-342900">
                        <a:buFont typeface="Arial"/>
                        <a:buChar char="•"/>
                      </a:pPr>
                      <a:r>
                        <a:rPr lang="en-US" sz="1400" dirty="0" smtClean="0"/>
                        <a:t>Light</a:t>
                      </a:r>
                    </a:p>
                    <a:p>
                      <a:pPr marL="342900" indent="-342900">
                        <a:buFont typeface="Arial"/>
                        <a:buChar char="•"/>
                      </a:pPr>
                      <a:r>
                        <a:rPr lang="en-US" sz="1400" dirty="0" smtClean="0"/>
                        <a:t>Heat energy</a:t>
                      </a:r>
                      <a:endParaRPr lang="en-US" sz="1400" baseline="0" dirty="0" smtClean="0"/>
                    </a:p>
                    <a:p>
                      <a:pPr marL="342900" indent="-342900">
                        <a:buFont typeface="Arial"/>
                        <a:buChar char="•"/>
                      </a:pPr>
                      <a:r>
                        <a:rPr lang="en-US" sz="1400" baseline="0" dirty="0" smtClean="0"/>
                        <a:t>Motion</a:t>
                      </a:r>
                      <a:endParaRPr lang="en-US" sz="1400" dirty="0"/>
                    </a:p>
                  </a:txBody>
                  <a:tcPr/>
                </a:tc>
              </a:tr>
            </a:tbl>
          </a:graphicData>
        </a:graphic>
      </p:graphicFrame>
    </p:spTree>
    <p:extLst>
      <p:ext uri="{BB962C8B-B14F-4D97-AF65-F5344CB8AC3E}">
        <p14:creationId xmlns:p14="http://schemas.microsoft.com/office/powerpoint/2010/main" val="2688480623"/>
      </p:ext>
    </p:extLst>
  </p:cSld>
  <p:clrMapOvr>
    <a:masterClrMapping/>
  </p:clrMapOvr>
  <p:transition xmlns:p14="http://schemas.microsoft.com/office/powerpoint/2010/main">
    <p:checke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1851" y="525935"/>
            <a:ext cx="8249164" cy="2462915"/>
          </a:xfrm>
        </p:spPr>
        <p:txBody>
          <a:bodyPr>
            <a:normAutofit/>
          </a:bodyPr>
          <a:lstStyle/>
          <a:p>
            <a:r>
              <a:rPr lang="en-US" sz="6000" dirty="0" smtClean="0"/>
              <a:t>Chemical Equation for </a:t>
            </a:r>
            <a:r>
              <a:rPr lang="en-US" sz="6000" b="1" dirty="0" smtClean="0">
                <a:solidFill>
                  <a:srgbClr val="008000"/>
                </a:solidFill>
              </a:rPr>
              <a:t>Photosynthesis</a:t>
            </a:r>
            <a:endParaRPr lang="en-US" sz="6000" b="1" dirty="0">
              <a:solidFill>
                <a:srgbClr val="008000"/>
              </a:solidFill>
            </a:endParaRPr>
          </a:p>
        </p:txBody>
      </p:sp>
      <p:sp>
        <p:nvSpPr>
          <p:cNvPr id="3" name="Subtitle 2"/>
          <p:cNvSpPr>
            <a:spLocks noGrp="1"/>
          </p:cNvSpPr>
          <p:nvPr>
            <p:ph type="subTitle" idx="1"/>
          </p:nvPr>
        </p:nvSpPr>
        <p:spPr>
          <a:xfrm>
            <a:off x="679947" y="2988850"/>
            <a:ext cx="7877118" cy="3386508"/>
          </a:xfrm>
        </p:spPr>
        <p:txBody>
          <a:bodyPr>
            <a:noAutofit/>
          </a:bodyPr>
          <a:lstStyle/>
          <a:p>
            <a:r>
              <a:rPr lang="en-US" sz="4800" dirty="0" smtClean="0">
                <a:solidFill>
                  <a:srgbClr val="3366FF"/>
                </a:solidFill>
              </a:rPr>
              <a:t>6</a:t>
            </a:r>
            <a:r>
              <a:rPr lang="en-US" sz="4800" dirty="0" smtClean="0">
                <a:solidFill>
                  <a:srgbClr val="000000"/>
                </a:solidFill>
              </a:rPr>
              <a:t>H</a:t>
            </a:r>
            <a:r>
              <a:rPr lang="en-US" sz="4800" baseline="-25000" dirty="0" smtClean="0">
                <a:solidFill>
                  <a:srgbClr val="000000"/>
                </a:solidFill>
              </a:rPr>
              <a:t>2</a:t>
            </a:r>
            <a:r>
              <a:rPr lang="en-US" sz="4800" dirty="0" smtClean="0">
                <a:solidFill>
                  <a:srgbClr val="000000"/>
                </a:solidFill>
              </a:rPr>
              <a:t>O + </a:t>
            </a:r>
            <a:r>
              <a:rPr lang="en-US" sz="4800" dirty="0" smtClean="0">
                <a:solidFill>
                  <a:srgbClr val="3366FF"/>
                </a:solidFill>
              </a:rPr>
              <a:t>6</a:t>
            </a:r>
            <a:r>
              <a:rPr lang="en-US" sz="4800" dirty="0" smtClean="0">
                <a:solidFill>
                  <a:srgbClr val="000000"/>
                </a:solidFill>
              </a:rPr>
              <a:t>CO</a:t>
            </a:r>
            <a:r>
              <a:rPr lang="en-US" sz="4800" baseline="-25000" dirty="0" smtClean="0">
                <a:solidFill>
                  <a:srgbClr val="000000"/>
                </a:solidFill>
              </a:rPr>
              <a:t>2</a:t>
            </a:r>
            <a:r>
              <a:rPr lang="en-US" sz="4800" dirty="0" smtClean="0">
                <a:solidFill>
                  <a:srgbClr val="000000"/>
                </a:solidFill>
              </a:rPr>
              <a:t> </a:t>
            </a:r>
            <a:r>
              <a:rPr lang="en-US" sz="4800" dirty="0" smtClean="0">
                <a:solidFill>
                  <a:srgbClr val="000000"/>
                </a:solidFill>
                <a:sym typeface="Wingdings"/>
              </a:rPr>
              <a:t> C</a:t>
            </a:r>
            <a:r>
              <a:rPr lang="en-US" sz="4800" baseline="-25000" dirty="0" smtClean="0">
                <a:solidFill>
                  <a:srgbClr val="000000"/>
                </a:solidFill>
                <a:sym typeface="Wingdings"/>
              </a:rPr>
              <a:t>6</a:t>
            </a:r>
            <a:r>
              <a:rPr lang="en-US" sz="4800" dirty="0" smtClean="0">
                <a:solidFill>
                  <a:srgbClr val="000000"/>
                </a:solidFill>
                <a:sym typeface="Wingdings"/>
              </a:rPr>
              <a:t>H</a:t>
            </a:r>
            <a:r>
              <a:rPr lang="en-US" sz="4800" baseline="-25000" dirty="0" smtClean="0">
                <a:solidFill>
                  <a:srgbClr val="000000"/>
                </a:solidFill>
                <a:sym typeface="Wingdings"/>
              </a:rPr>
              <a:t>12</a:t>
            </a:r>
            <a:r>
              <a:rPr lang="en-US" sz="4800" dirty="0" smtClean="0">
                <a:solidFill>
                  <a:srgbClr val="000000"/>
                </a:solidFill>
                <a:sym typeface="Wingdings"/>
              </a:rPr>
              <a:t>O</a:t>
            </a:r>
            <a:r>
              <a:rPr lang="en-US" sz="4800" baseline="-25000" dirty="0" smtClean="0">
                <a:solidFill>
                  <a:srgbClr val="000000"/>
                </a:solidFill>
                <a:sym typeface="Wingdings"/>
              </a:rPr>
              <a:t>6</a:t>
            </a:r>
            <a:r>
              <a:rPr lang="en-US" sz="4800" dirty="0" smtClean="0">
                <a:solidFill>
                  <a:srgbClr val="000000"/>
                </a:solidFill>
                <a:sym typeface="Wingdings"/>
              </a:rPr>
              <a:t> + </a:t>
            </a:r>
            <a:r>
              <a:rPr lang="en-US" sz="4800" dirty="0" smtClean="0">
                <a:solidFill>
                  <a:srgbClr val="3366FF"/>
                </a:solidFill>
                <a:sym typeface="Wingdings"/>
              </a:rPr>
              <a:t>6</a:t>
            </a:r>
            <a:r>
              <a:rPr lang="en-US" sz="4800" dirty="0" smtClean="0">
                <a:solidFill>
                  <a:srgbClr val="000000"/>
                </a:solidFill>
                <a:sym typeface="Wingdings"/>
              </a:rPr>
              <a:t>O</a:t>
            </a:r>
            <a:r>
              <a:rPr lang="en-US" sz="4800" baseline="-25000" dirty="0" smtClean="0">
                <a:solidFill>
                  <a:srgbClr val="000000"/>
                </a:solidFill>
                <a:sym typeface="Wingdings"/>
              </a:rPr>
              <a:t>2</a:t>
            </a:r>
          </a:p>
          <a:p>
            <a:r>
              <a:rPr lang="en-US" sz="4800" dirty="0" smtClean="0">
                <a:solidFill>
                  <a:srgbClr val="000000"/>
                </a:solidFill>
                <a:sym typeface="Wingdings"/>
              </a:rPr>
              <a:t>(in words: water and carbon dioxide yield glucose and oxygen)</a:t>
            </a:r>
            <a:endParaRPr lang="en-US" sz="4800" dirty="0">
              <a:solidFill>
                <a:srgbClr val="000000"/>
              </a:solidFill>
            </a:endParaRPr>
          </a:p>
        </p:txBody>
      </p:sp>
    </p:spTree>
    <p:extLst>
      <p:ext uri="{BB962C8B-B14F-4D97-AF65-F5344CB8AC3E}">
        <p14:creationId xmlns:p14="http://schemas.microsoft.com/office/powerpoint/2010/main" val="821077457"/>
      </p:ext>
    </p:extLst>
  </p:cSld>
  <p:clrMapOvr>
    <a:masterClrMapping/>
  </p:clrMapOvr>
  <p:transition xmlns:p14="http://schemas.microsoft.com/office/powerpoint/2010/main">
    <p:checke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43000" y="2895600"/>
            <a:ext cx="1447800" cy="114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Rectangle 16"/>
          <p:cNvSpPr/>
          <p:nvPr/>
        </p:nvSpPr>
        <p:spPr>
          <a:xfrm>
            <a:off x="1143000" y="4267198"/>
            <a:ext cx="1447800" cy="9906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1" name="AutoShape 2"/>
          <p:cNvSpPr>
            <a:spLocks noChangeArrowheads="1"/>
          </p:cNvSpPr>
          <p:nvPr/>
        </p:nvSpPr>
        <p:spPr bwMode="auto">
          <a:xfrm>
            <a:off x="2743200" y="2514600"/>
            <a:ext cx="3733800" cy="3048000"/>
          </a:xfrm>
          <a:prstGeom prst="rightArrow">
            <a:avLst>
              <a:gd name="adj1" fmla="val 75926"/>
              <a:gd name="adj2" fmla="val 37495"/>
            </a:avLst>
          </a:prstGeom>
          <a:noFill/>
          <a:ln w="38100">
            <a:solidFill>
              <a:srgbClr val="003300"/>
            </a:solidFill>
            <a:round/>
            <a:headEnd/>
            <a:tailEnd/>
          </a:ln>
        </p:spPr>
        <p:txBody>
          <a:bodyPr/>
          <a:lstStyle/>
          <a:p>
            <a:endParaRPr lang="en-US">
              <a:latin typeface="Calibri" pitchFamily="34" charset="0"/>
            </a:endParaRPr>
          </a:p>
        </p:txBody>
      </p:sp>
      <p:sp>
        <p:nvSpPr>
          <p:cNvPr id="23" name="Rectangle 22"/>
          <p:cNvSpPr/>
          <p:nvPr/>
        </p:nvSpPr>
        <p:spPr>
          <a:xfrm>
            <a:off x="457200" y="1752600"/>
            <a:ext cx="8153400" cy="48006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 name="Rectangle 50"/>
          <p:cNvSpPr/>
          <p:nvPr/>
        </p:nvSpPr>
        <p:spPr>
          <a:xfrm>
            <a:off x="6629400" y="4267200"/>
            <a:ext cx="1565275"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 name="Rectangle 51"/>
          <p:cNvSpPr/>
          <p:nvPr/>
        </p:nvSpPr>
        <p:spPr>
          <a:xfrm>
            <a:off x="6629399" y="2893252"/>
            <a:ext cx="14478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5" name="TextBox 91"/>
          <p:cNvSpPr txBox="1">
            <a:spLocks noChangeArrowheads="1"/>
          </p:cNvSpPr>
          <p:nvPr/>
        </p:nvSpPr>
        <p:spPr bwMode="auto">
          <a:xfrm>
            <a:off x="1371599" y="2895599"/>
            <a:ext cx="763588" cy="369888"/>
          </a:xfrm>
          <a:prstGeom prst="rect">
            <a:avLst/>
          </a:prstGeom>
          <a:noFill/>
          <a:ln w="9525">
            <a:noFill/>
            <a:miter lim="800000"/>
            <a:headEnd/>
            <a:tailEnd/>
          </a:ln>
        </p:spPr>
        <p:txBody>
          <a:bodyPr>
            <a:spAutoFit/>
          </a:bodyPr>
          <a:lstStyle/>
          <a:p>
            <a:r>
              <a:rPr lang="en-US" b="1" dirty="0"/>
              <a:t> H</a:t>
            </a:r>
            <a:r>
              <a:rPr lang="en-US" b="1" baseline="-25000" dirty="0"/>
              <a:t>2</a:t>
            </a:r>
            <a:r>
              <a:rPr lang="en-US" b="1" dirty="0"/>
              <a:t>O </a:t>
            </a:r>
          </a:p>
        </p:txBody>
      </p:sp>
      <p:sp>
        <p:nvSpPr>
          <p:cNvPr id="4106" name="TextBox 106"/>
          <p:cNvSpPr txBox="1">
            <a:spLocks noChangeArrowheads="1"/>
          </p:cNvSpPr>
          <p:nvPr/>
        </p:nvSpPr>
        <p:spPr bwMode="auto">
          <a:xfrm>
            <a:off x="1524000" y="4267199"/>
            <a:ext cx="592138" cy="338138"/>
          </a:xfrm>
          <a:prstGeom prst="rect">
            <a:avLst/>
          </a:prstGeom>
          <a:noFill/>
          <a:ln w="9525">
            <a:noFill/>
            <a:miter lim="800000"/>
            <a:headEnd/>
            <a:tailEnd/>
          </a:ln>
        </p:spPr>
        <p:txBody>
          <a:bodyPr>
            <a:spAutoFit/>
          </a:bodyPr>
          <a:lstStyle/>
          <a:p>
            <a:r>
              <a:rPr lang="en-US" sz="1600" b="1" dirty="0"/>
              <a:t>CO</a:t>
            </a:r>
            <a:r>
              <a:rPr lang="en-US" sz="1600" b="1" baseline="-25000" dirty="0"/>
              <a:t>2</a:t>
            </a:r>
          </a:p>
        </p:txBody>
      </p:sp>
      <p:sp>
        <p:nvSpPr>
          <p:cNvPr id="4121" name="TextBox 98"/>
          <p:cNvSpPr txBox="1">
            <a:spLocks noChangeArrowheads="1"/>
          </p:cNvSpPr>
          <p:nvPr/>
        </p:nvSpPr>
        <p:spPr bwMode="auto">
          <a:xfrm>
            <a:off x="7254875" y="4267200"/>
            <a:ext cx="441325" cy="338138"/>
          </a:xfrm>
          <a:prstGeom prst="rect">
            <a:avLst/>
          </a:prstGeom>
          <a:noFill/>
          <a:ln w="9525">
            <a:noFill/>
            <a:miter lim="800000"/>
            <a:headEnd/>
            <a:tailEnd/>
          </a:ln>
        </p:spPr>
        <p:txBody>
          <a:bodyPr>
            <a:spAutoFit/>
          </a:bodyPr>
          <a:lstStyle/>
          <a:p>
            <a:r>
              <a:rPr lang="en-US" sz="1600" b="1" dirty="0"/>
              <a:t>O</a:t>
            </a:r>
            <a:r>
              <a:rPr lang="en-US" b="1" baseline="-25000" dirty="0"/>
              <a:t>2</a:t>
            </a:r>
          </a:p>
        </p:txBody>
      </p:sp>
      <p:sp>
        <p:nvSpPr>
          <p:cNvPr id="4122" name="TextBox 71"/>
          <p:cNvSpPr txBox="1">
            <a:spLocks noChangeArrowheads="1"/>
          </p:cNvSpPr>
          <p:nvPr/>
        </p:nvSpPr>
        <p:spPr bwMode="auto">
          <a:xfrm>
            <a:off x="6594474" y="2893252"/>
            <a:ext cx="1354138" cy="369888"/>
          </a:xfrm>
          <a:prstGeom prst="rect">
            <a:avLst/>
          </a:prstGeom>
          <a:noFill/>
          <a:ln w="9525">
            <a:noFill/>
            <a:miter lim="800000"/>
            <a:headEnd/>
            <a:tailEnd/>
          </a:ln>
        </p:spPr>
        <p:txBody>
          <a:bodyPr>
            <a:spAutoFit/>
          </a:bodyPr>
          <a:lstStyle/>
          <a:p>
            <a:pPr algn="ctr"/>
            <a:r>
              <a:rPr lang="en-US" b="1" dirty="0" smtClean="0"/>
              <a:t>C</a:t>
            </a:r>
            <a:r>
              <a:rPr lang="en-US" b="1" baseline="-25000" dirty="0" smtClean="0"/>
              <a:t>6</a:t>
            </a:r>
            <a:r>
              <a:rPr lang="en-US" b="1" dirty="0" smtClean="0"/>
              <a:t>H</a:t>
            </a:r>
            <a:r>
              <a:rPr lang="en-US" b="1" baseline="-25000" dirty="0" smtClean="0"/>
              <a:t>12</a:t>
            </a:r>
            <a:r>
              <a:rPr lang="en-US" b="1" dirty="0" smtClean="0"/>
              <a:t>O</a:t>
            </a:r>
            <a:r>
              <a:rPr lang="en-US" b="1" baseline="-25000" dirty="0" smtClean="0"/>
              <a:t>6</a:t>
            </a:r>
            <a:endParaRPr lang="en-US" b="1" baseline="-25000" dirty="0"/>
          </a:p>
        </p:txBody>
      </p:sp>
      <p:pic>
        <p:nvPicPr>
          <p:cNvPr id="4126" name="Picture 9"/>
          <p:cNvPicPr>
            <a:picLocks noChangeAspect="1" noChangeArrowheads="1"/>
          </p:cNvPicPr>
          <p:nvPr/>
        </p:nvPicPr>
        <p:blipFill>
          <a:blip r:embed="rId3" cstate="print"/>
          <a:srcRect/>
          <a:stretch>
            <a:fillRect/>
          </a:stretch>
        </p:blipFill>
        <p:spPr bwMode="auto">
          <a:xfrm>
            <a:off x="1524000" y="914400"/>
            <a:ext cx="5715000" cy="703385"/>
          </a:xfrm>
          <a:prstGeom prst="rect">
            <a:avLst/>
          </a:prstGeom>
          <a:noFill/>
          <a:ln w="9525">
            <a:noFill/>
            <a:miter lim="800000"/>
            <a:headEnd/>
            <a:tailEnd/>
          </a:ln>
        </p:spPr>
      </p:pic>
      <p:cxnSp>
        <p:nvCxnSpPr>
          <p:cNvPr id="143" name="Straight Connector 142"/>
          <p:cNvCxnSpPr/>
          <p:nvPr/>
        </p:nvCxnSpPr>
        <p:spPr>
          <a:xfrm>
            <a:off x="609600" y="762000"/>
            <a:ext cx="7696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1219200" y="228600"/>
            <a:ext cx="6705600" cy="523220"/>
          </a:xfrm>
          <a:prstGeom prst="rect">
            <a:avLst/>
          </a:prstGeom>
          <a:noFill/>
        </p:spPr>
        <p:txBody>
          <a:bodyPr wrap="square" rtlCol="0">
            <a:spAutoFit/>
          </a:bodyPr>
          <a:lstStyle/>
          <a:p>
            <a:pPr algn="ctr"/>
            <a:r>
              <a:rPr lang="en-US" sz="2800" b="1" dirty="0" smtClean="0"/>
              <a:t>How would you </a:t>
            </a:r>
            <a:r>
              <a:rPr lang="en-US" sz="2800" b="1" i="1" dirty="0" smtClean="0"/>
              <a:t>say</a:t>
            </a:r>
            <a:r>
              <a:rPr lang="en-US" sz="2800" b="1" dirty="0" smtClean="0"/>
              <a:t> this equation?</a:t>
            </a:r>
            <a:endParaRPr lang="en-US" sz="2800" b="1" dirty="0"/>
          </a:p>
        </p:txBody>
      </p:sp>
      <p:pic>
        <p:nvPicPr>
          <p:cNvPr id="2" name="Picture 1"/>
          <p:cNvPicPr>
            <a:picLocks noChangeAspect="1"/>
          </p:cNvPicPr>
          <p:nvPr/>
        </p:nvPicPr>
        <p:blipFill>
          <a:blip r:embed="rId4"/>
          <a:stretch>
            <a:fillRect/>
          </a:stretch>
        </p:blipFill>
        <p:spPr>
          <a:xfrm>
            <a:off x="1219200" y="3276600"/>
            <a:ext cx="447040" cy="304800"/>
          </a:xfrm>
          <a:prstGeom prst="rect">
            <a:avLst/>
          </a:prstGeom>
        </p:spPr>
      </p:pic>
      <p:pic>
        <p:nvPicPr>
          <p:cNvPr id="36" name="Picture 35"/>
          <p:cNvPicPr>
            <a:picLocks noChangeAspect="1"/>
          </p:cNvPicPr>
          <p:nvPr/>
        </p:nvPicPr>
        <p:blipFill>
          <a:blip r:embed="rId4"/>
          <a:stretch>
            <a:fillRect/>
          </a:stretch>
        </p:blipFill>
        <p:spPr>
          <a:xfrm>
            <a:off x="1600200" y="3352800"/>
            <a:ext cx="447040" cy="304800"/>
          </a:xfrm>
          <a:prstGeom prst="rect">
            <a:avLst/>
          </a:prstGeom>
        </p:spPr>
      </p:pic>
      <p:pic>
        <p:nvPicPr>
          <p:cNvPr id="37" name="Picture 36"/>
          <p:cNvPicPr>
            <a:picLocks noChangeAspect="1"/>
          </p:cNvPicPr>
          <p:nvPr/>
        </p:nvPicPr>
        <p:blipFill>
          <a:blip r:embed="rId4"/>
          <a:stretch>
            <a:fillRect/>
          </a:stretch>
        </p:blipFill>
        <p:spPr>
          <a:xfrm>
            <a:off x="1295400" y="3657600"/>
            <a:ext cx="447040" cy="304800"/>
          </a:xfrm>
          <a:prstGeom prst="rect">
            <a:avLst/>
          </a:prstGeom>
        </p:spPr>
      </p:pic>
      <p:pic>
        <p:nvPicPr>
          <p:cNvPr id="38" name="Picture 37"/>
          <p:cNvPicPr>
            <a:picLocks noChangeAspect="1"/>
          </p:cNvPicPr>
          <p:nvPr/>
        </p:nvPicPr>
        <p:blipFill>
          <a:blip r:embed="rId4"/>
          <a:stretch>
            <a:fillRect/>
          </a:stretch>
        </p:blipFill>
        <p:spPr>
          <a:xfrm>
            <a:off x="2057400" y="3657600"/>
            <a:ext cx="447040" cy="304800"/>
          </a:xfrm>
          <a:prstGeom prst="rect">
            <a:avLst/>
          </a:prstGeom>
        </p:spPr>
      </p:pic>
      <p:pic>
        <p:nvPicPr>
          <p:cNvPr id="39" name="Picture 38"/>
          <p:cNvPicPr>
            <a:picLocks noChangeAspect="1"/>
          </p:cNvPicPr>
          <p:nvPr/>
        </p:nvPicPr>
        <p:blipFill>
          <a:blip r:embed="rId4"/>
          <a:stretch>
            <a:fillRect/>
          </a:stretch>
        </p:blipFill>
        <p:spPr>
          <a:xfrm>
            <a:off x="2057400" y="3352800"/>
            <a:ext cx="447040" cy="304800"/>
          </a:xfrm>
          <a:prstGeom prst="rect">
            <a:avLst/>
          </a:prstGeom>
        </p:spPr>
      </p:pic>
      <p:pic>
        <p:nvPicPr>
          <p:cNvPr id="40" name="Picture 39"/>
          <p:cNvPicPr>
            <a:picLocks noChangeAspect="1"/>
          </p:cNvPicPr>
          <p:nvPr/>
        </p:nvPicPr>
        <p:blipFill>
          <a:blip r:embed="rId4"/>
          <a:stretch>
            <a:fillRect/>
          </a:stretch>
        </p:blipFill>
        <p:spPr>
          <a:xfrm>
            <a:off x="1981200" y="3048000"/>
            <a:ext cx="447040" cy="304800"/>
          </a:xfrm>
          <a:prstGeom prst="rect">
            <a:avLst/>
          </a:prstGeom>
        </p:spPr>
      </p:pic>
      <p:pic>
        <p:nvPicPr>
          <p:cNvPr id="3" name="Picture 2"/>
          <p:cNvPicPr>
            <a:picLocks noChangeAspect="1"/>
          </p:cNvPicPr>
          <p:nvPr/>
        </p:nvPicPr>
        <p:blipFill>
          <a:blip r:embed="rId5"/>
          <a:stretch>
            <a:fillRect/>
          </a:stretch>
        </p:blipFill>
        <p:spPr>
          <a:xfrm>
            <a:off x="1295400" y="4572000"/>
            <a:ext cx="512276" cy="288247"/>
          </a:xfrm>
          <a:prstGeom prst="rect">
            <a:avLst/>
          </a:prstGeom>
        </p:spPr>
      </p:pic>
      <p:pic>
        <p:nvPicPr>
          <p:cNvPr id="43" name="Picture 42"/>
          <p:cNvPicPr>
            <a:picLocks noChangeAspect="1"/>
          </p:cNvPicPr>
          <p:nvPr/>
        </p:nvPicPr>
        <p:blipFill>
          <a:blip r:embed="rId5"/>
          <a:stretch>
            <a:fillRect/>
          </a:stretch>
        </p:blipFill>
        <p:spPr>
          <a:xfrm>
            <a:off x="1447800" y="4724400"/>
            <a:ext cx="512276" cy="288247"/>
          </a:xfrm>
          <a:prstGeom prst="rect">
            <a:avLst/>
          </a:prstGeom>
        </p:spPr>
      </p:pic>
      <p:pic>
        <p:nvPicPr>
          <p:cNvPr id="44" name="Picture 43"/>
          <p:cNvPicPr>
            <a:picLocks noChangeAspect="1"/>
          </p:cNvPicPr>
          <p:nvPr/>
        </p:nvPicPr>
        <p:blipFill>
          <a:blip r:embed="rId5"/>
          <a:stretch>
            <a:fillRect/>
          </a:stretch>
        </p:blipFill>
        <p:spPr>
          <a:xfrm>
            <a:off x="1219200" y="4876800"/>
            <a:ext cx="512276" cy="288247"/>
          </a:xfrm>
          <a:prstGeom prst="rect">
            <a:avLst/>
          </a:prstGeom>
        </p:spPr>
      </p:pic>
      <p:pic>
        <p:nvPicPr>
          <p:cNvPr id="45" name="Picture 44"/>
          <p:cNvPicPr>
            <a:picLocks noChangeAspect="1"/>
          </p:cNvPicPr>
          <p:nvPr/>
        </p:nvPicPr>
        <p:blipFill>
          <a:blip r:embed="rId5"/>
          <a:stretch>
            <a:fillRect/>
          </a:stretch>
        </p:blipFill>
        <p:spPr>
          <a:xfrm>
            <a:off x="1981200" y="4876800"/>
            <a:ext cx="512276" cy="288247"/>
          </a:xfrm>
          <a:prstGeom prst="rect">
            <a:avLst/>
          </a:prstGeom>
        </p:spPr>
      </p:pic>
      <p:pic>
        <p:nvPicPr>
          <p:cNvPr id="46" name="Picture 45"/>
          <p:cNvPicPr>
            <a:picLocks noChangeAspect="1"/>
          </p:cNvPicPr>
          <p:nvPr/>
        </p:nvPicPr>
        <p:blipFill>
          <a:blip r:embed="rId5"/>
          <a:stretch>
            <a:fillRect/>
          </a:stretch>
        </p:blipFill>
        <p:spPr>
          <a:xfrm>
            <a:off x="1981200" y="4343400"/>
            <a:ext cx="512276" cy="288247"/>
          </a:xfrm>
          <a:prstGeom prst="rect">
            <a:avLst/>
          </a:prstGeom>
        </p:spPr>
      </p:pic>
      <p:pic>
        <p:nvPicPr>
          <p:cNvPr id="47" name="Picture 46"/>
          <p:cNvPicPr>
            <a:picLocks noChangeAspect="1"/>
          </p:cNvPicPr>
          <p:nvPr/>
        </p:nvPicPr>
        <p:blipFill>
          <a:blip r:embed="rId5"/>
          <a:stretch>
            <a:fillRect/>
          </a:stretch>
        </p:blipFill>
        <p:spPr>
          <a:xfrm>
            <a:off x="1981200" y="4572000"/>
            <a:ext cx="512276" cy="288247"/>
          </a:xfrm>
          <a:prstGeom prst="rect">
            <a:avLst/>
          </a:prstGeom>
        </p:spPr>
      </p:pic>
      <p:pic>
        <p:nvPicPr>
          <p:cNvPr id="5" name="Picture 4"/>
          <p:cNvPicPr>
            <a:picLocks noChangeAspect="1"/>
          </p:cNvPicPr>
          <p:nvPr/>
        </p:nvPicPr>
        <p:blipFill>
          <a:blip r:embed="rId6"/>
          <a:stretch>
            <a:fillRect/>
          </a:stretch>
        </p:blipFill>
        <p:spPr>
          <a:xfrm>
            <a:off x="6822831" y="4419600"/>
            <a:ext cx="187569" cy="304800"/>
          </a:xfrm>
          <a:prstGeom prst="rect">
            <a:avLst/>
          </a:prstGeom>
        </p:spPr>
      </p:pic>
      <p:pic>
        <p:nvPicPr>
          <p:cNvPr id="49" name="Picture 48"/>
          <p:cNvPicPr>
            <a:picLocks noChangeAspect="1"/>
          </p:cNvPicPr>
          <p:nvPr/>
        </p:nvPicPr>
        <p:blipFill>
          <a:blip r:embed="rId6"/>
          <a:stretch>
            <a:fillRect/>
          </a:stretch>
        </p:blipFill>
        <p:spPr>
          <a:xfrm>
            <a:off x="7848600" y="4419600"/>
            <a:ext cx="187569" cy="304800"/>
          </a:xfrm>
          <a:prstGeom prst="rect">
            <a:avLst/>
          </a:prstGeom>
        </p:spPr>
      </p:pic>
      <p:pic>
        <p:nvPicPr>
          <p:cNvPr id="50" name="Picture 49"/>
          <p:cNvPicPr>
            <a:picLocks noChangeAspect="1"/>
          </p:cNvPicPr>
          <p:nvPr/>
        </p:nvPicPr>
        <p:blipFill>
          <a:blip r:embed="rId6"/>
          <a:stretch>
            <a:fillRect/>
          </a:stretch>
        </p:blipFill>
        <p:spPr>
          <a:xfrm>
            <a:off x="7620000" y="4572000"/>
            <a:ext cx="187569" cy="304800"/>
          </a:xfrm>
          <a:prstGeom prst="rect">
            <a:avLst/>
          </a:prstGeom>
        </p:spPr>
      </p:pic>
      <p:pic>
        <p:nvPicPr>
          <p:cNvPr id="53" name="Picture 52"/>
          <p:cNvPicPr>
            <a:picLocks noChangeAspect="1"/>
          </p:cNvPicPr>
          <p:nvPr/>
        </p:nvPicPr>
        <p:blipFill>
          <a:blip r:embed="rId6"/>
          <a:stretch>
            <a:fillRect/>
          </a:stretch>
        </p:blipFill>
        <p:spPr>
          <a:xfrm>
            <a:off x="7924800" y="4800600"/>
            <a:ext cx="187569" cy="304800"/>
          </a:xfrm>
          <a:prstGeom prst="rect">
            <a:avLst/>
          </a:prstGeom>
        </p:spPr>
      </p:pic>
      <p:pic>
        <p:nvPicPr>
          <p:cNvPr id="54" name="Picture 53"/>
          <p:cNvPicPr>
            <a:picLocks noChangeAspect="1"/>
          </p:cNvPicPr>
          <p:nvPr/>
        </p:nvPicPr>
        <p:blipFill>
          <a:blip r:embed="rId6"/>
          <a:stretch>
            <a:fillRect/>
          </a:stretch>
        </p:blipFill>
        <p:spPr>
          <a:xfrm>
            <a:off x="7391400" y="4724400"/>
            <a:ext cx="187569" cy="304800"/>
          </a:xfrm>
          <a:prstGeom prst="rect">
            <a:avLst/>
          </a:prstGeom>
        </p:spPr>
      </p:pic>
      <p:pic>
        <p:nvPicPr>
          <p:cNvPr id="55" name="Picture 54"/>
          <p:cNvPicPr>
            <a:picLocks noChangeAspect="1"/>
          </p:cNvPicPr>
          <p:nvPr/>
        </p:nvPicPr>
        <p:blipFill>
          <a:blip r:embed="rId6"/>
          <a:stretch>
            <a:fillRect/>
          </a:stretch>
        </p:blipFill>
        <p:spPr>
          <a:xfrm>
            <a:off x="7086600" y="4724400"/>
            <a:ext cx="187569" cy="304800"/>
          </a:xfrm>
          <a:prstGeom prst="rect">
            <a:avLst/>
          </a:prstGeom>
        </p:spPr>
      </p:pic>
      <p:pic>
        <p:nvPicPr>
          <p:cNvPr id="6" name="Picture 5"/>
          <p:cNvPicPr>
            <a:picLocks noChangeAspect="1"/>
          </p:cNvPicPr>
          <p:nvPr/>
        </p:nvPicPr>
        <p:blipFill>
          <a:blip r:embed="rId7"/>
          <a:stretch>
            <a:fillRect/>
          </a:stretch>
        </p:blipFill>
        <p:spPr>
          <a:xfrm>
            <a:off x="6934200" y="3276600"/>
            <a:ext cx="850900" cy="576068"/>
          </a:xfrm>
          <a:prstGeom prst="rect">
            <a:avLst/>
          </a:prstGeom>
        </p:spPr>
      </p:pic>
    </p:spTree>
    <p:extLst>
      <p:ext uri="{BB962C8B-B14F-4D97-AF65-F5344CB8AC3E}">
        <p14:creationId xmlns:p14="http://schemas.microsoft.com/office/powerpoint/2010/main" val="2895711471"/>
      </p:ext>
    </p:extLst>
  </p:cSld>
  <p:clrMapOvr>
    <a:masterClrMapping/>
  </p:clrMapOvr>
  <p:transition xmlns:p14="http://schemas.microsoft.com/office/powerpoint/2010/main">
    <p:checker dir="vert"/>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How can we answer the Carbon Question and the Energy Questions now?</a:t>
            </a:r>
            <a:endParaRPr lang="en-US" sz="3600" dirty="0"/>
          </a:p>
        </p:txBody>
      </p:sp>
      <p:sp>
        <p:nvSpPr>
          <p:cNvPr id="3" name="Content Placeholder 2"/>
          <p:cNvSpPr>
            <a:spLocks noGrp="1"/>
          </p:cNvSpPr>
          <p:nvPr>
            <p:ph sz="half" idx="1"/>
          </p:nvPr>
        </p:nvSpPr>
        <p:spPr>
          <a:xfrm>
            <a:off x="457199" y="1600202"/>
            <a:ext cx="5046519" cy="4903433"/>
          </a:xfrm>
        </p:spPr>
        <p:txBody>
          <a:bodyPr>
            <a:normAutofit/>
          </a:bodyPr>
          <a:lstStyle/>
          <a:p>
            <a:pPr marL="0" indent="0">
              <a:buNone/>
            </a:pPr>
            <a:r>
              <a:rPr lang="en-US" b="1" dirty="0" smtClean="0"/>
              <a:t>The Carbon Question: What is happening to carbon atoms? </a:t>
            </a:r>
            <a:endParaRPr lang="en-US" dirty="0"/>
          </a:p>
          <a:p>
            <a:pPr marL="399973" lvl="1" indent="0">
              <a:buNone/>
            </a:pPr>
            <a:r>
              <a:rPr lang="en-US" sz="2000" dirty="0" smtClean="0"/>
              <a:t>What molecules are carbon atoms in before </a:t>
            </a:r>
            <a:r>
              <a:rPr lang="en-US" sz="2000" b="1" dirty="0">
                <a:solidFill>
                  <a:srgbClr val="008000"/>
                </a:solidFill>
              </a:rPr>
              <a:t>photosynthesis</a:t>
            </a:r>
            <a:r>
              <a:rPr lang="en-US" sz="2000" dirty="0" smtClean="0"/>
              <a:t>? </a:t>
            </a:r>
          </a:p>
          <a:p>
            <a:pPr marL="399973" lvl="1" indent="0">
              <a:buNone/>
            </a:pPr>
            <a:r>
              <a:rPr lang="en-US" sz="2000" dirty="0" smtClean="0"/>
              <a:t>How are the atoms rearranged into new molecules during </a:t>
            </a:r>
            <a:r>
              <a:rPr lang="en-US" sz="2000" b="1" dirty="0" smtClean="0">
                <a:solidFill>
                  <a:srgbClr val="008000"/>
                </a:solidFill>
              </a:rPr>
              <a:t>photosynthesis</a:t>
            </a:r>
            <a:r>
              <a:rPr lang="en-US" sz="2000" dirty="0" smtClean="0"/>
              <a:t>?</a:t>
            </a:r>
            <a:endParaRPr lang="en-US" sz="2000" dirty="0"/>
          </a:p>
          <a:p>
            <a:pPr marL="0" indent="0">
              <a:buNone/>
            </a:pPr>
            <a:r>
              <a:rPr lang="en-US" b="1" dirty="0"/>
              <a:t>The Energy Question: What is happening to chemical energy?</a:t>
            </a:r>
          </a:p>
          <a:p>
            <a:pPr marL="399973" lvl="1" indent="0">
              <a:buNone/>
            </a:pPr>
            <a:r>
              <a:rPr lang="en-US" sz="2200" dirty="0"/>
              <a:t>What forms of energy are </a:t>
            </a:r>
            <a:r>
              <a:rPr lang="en-US" sz="2200" dirty="0" smtClean="0"/>
              <a:t>involved in </a:t>
            </a:r>
            <a:r>
              <a:rPr lang="en-US" sz="2200" b="1" dirty="0">
                <a:solidFill>
                  <a:srgbClr val="008000"/>
                </a:solidFill>
              </a:rPr>
              <a:t>photosynthesis</a:t>
            </a:r>
            <a:r>
              <a:rPr lang="en-US" sz="2200" dirty="0" smtClean="0"/>
              <a:t>?</a:t>
            </a:r>
            <a:endParaRPr lang="en-US" sz="2200" dirty="0"/>
          </a:p>
          <a:p>
            <a:pPr marL="399973" lvl="1" indent="0">
              <a:buNone/>
            </a:pPr>
            <a:r>
              <a:rPr lang="en-US" sz="2200" dirty="0"/>
              <a:t>How is energy changing from one form </a:t>
            </a:r>
            <a:r>
              <a:rPr lang="en-US" sz="2200" dirty="0" smtClean="0"/>
              <a:t>to another during </a:t>
            </a:r>
            <a:r>
              <a:rPr lang="en-US" sz="2200" b="1" dirty="0">
                <a:solidFill>
                  <a:srgbClr val="008000"/>
                </a:solidFill>
              </a:rPr>
              <a:t>photosynthesis</a:t>
            </a:r>
            <a:r>
              <a:rPr lang="en-US" sz="2200" dirty="0" smtClean="0"/>
              <a:t>?</a:t>
            </a:r>
            <a:endParaRPr lang="en-US" sz="2200" dirty="0"/>
          </a:p>
        </p:txBody>
      </p:sp>
      <p:pic>
        <p:nvPicPr>
          <p:cNvPr id="7" name="Picture 1" descr="plan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4964" y="1962635"/>
            <a:ext cx="3316013" cy="401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899278"/>
      </p:ext>
    </p:extLst>
  </p:cSld>
  <p:clrMapOvr>
    <a:masterClrMapping/>
  </p:clrMapOvr>
  <p:transition xmlns:p14="http://schemas.microsoft.com/office/powerpoint/2010/main">
    <p:checke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Carbon and Energy Questions</a:t>
            </a:r>
            <a:endParaRPr lang="en-US" dirty="0"/>
          </a:p>
        </p:txBody>
      </p:sp>
      <p:sp>
        <p:nvSpPr>
          <p:cNvPr id="3" name="Content Placeholder 2"/>
          <p:cNvSpPr>
            <a:spLocks noGrp="1"/>
          </p:cNvSpPr>
          <p:nvPr>
            <p:ph sz="half" idx="1"/>
          </p:nvPr>
        </p:nvSpPr>
        <p:spPr/>
        <p:txBody>
          <a:bodyPr/>
          <a:lstStyle/>
          <a:p>
            <a:r>
              <a:rPr lang="en-US" b="1" dirty="0" smtClean="0"/>
              <a:t>Carbon</a:t>
            </a:r>
            <a:r>
              <a:rPr lang="en-US" dirty="0" smtClean="0"/>
              <a:t>: carbon atoms move from CO</a:t>
            </a:r>
            <a:r>
              <a:rPr lang="en-US" baseline="-25000" dirty="0" smtClean="0"/>
              <a:t>2</a:t>
            </a:r>
            <a:r>
              <a:rPr lang="en-US" dirty="0" smtClean="0"/>
              <a:t> molecules in the air (inorganic) to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molecules in the plant (organic). </a:t>
            </a:r>
            <a:endParaRPr lang="en-US" dirty="0"/>
          </a:p>
        </p:txBody>
      </p:sp>
      <p:sp>
        <p:nvSpPr>
          <p:cNvPr id="4" name="Content Placeholder 3"/>
          <p:cNvSpPr>
            <a:spLocks noGrp="1"/>
          </p:cNvSpPr>
          <p:nvPr>
            <p:ph sz="half" idx="2"/>
          </p:nvPr>
        </p:nvSpPr>
        <p:spPr/>
        <p:txBody>
          <a:bodyPr/>
          <a:lstStyle/>
          <a:p>
            <a:r>
              <a:rPr lang="en-US" b="1" dirty="0" smtClean="0"/>
              <a:t>Energy</a:t>
            </a:r>
            <a:r>
              <a:rPr lang="en-US" dirty="0" smtClean="0"/>
              <a:t>: energy is transformed from light energy into chemical energy in the high-energy (C-C and C-H)  bonds of the glucose molecule.</a:t>
            </a:r>
            <a:endParaRPr lang="en-US" dirty="0"/>
          </a:p>
        </p:txBody>
      </p:sp>
    </p:spTree>
    <p:extLst>
      <p:ext uri="{BB962C8B-B14F-4D97-AF65-F5344CB8AC3E}">
        <p14:creationId xmlns:p14="http://schemas.microsoft.com/office/powerpoint/2010/main" val="2326552267"/>
      </p:ext>
    </p:extLst>
  </p:cSld>
  <p:clrMapOvr>
    <a:masterClrMapping/>
  </p:clrMapOvr>
  <p:transition xmlns:p14="http://schemas.microsoft.com/office/powerpoint/2010/main">
    <p:checke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21153"/>
            <a:ext cx="7772400" cy="564647"/>
          </a:xfrm>
        </p:spPr>
        <p:txBody>
          <a:bodyPr>
            <a:noAutofit/>
          </a:bodyPr>
          <a:lstStyle/>
          <a:p>
            <a:r>
              <a:rPr lang="en-US" sz="2800" b="1" dirty="0" smtClean="0"/>
              <a:t>What new ideas do you have about what </a:t>
            </a:r>
            <a:r>
              <a:rPr lang="en-US" sz="2800" b="1" dirty="0"/>
              <a:t>happens when </a:t>
            </a:r>
            <a:r>
              <a:rPr lang="en-US" sz="2800" b="1" dirty="0" smtClean="0"/>
              <a:t>plants gain mass?</a:t>
            </a:r>
            <a:endParaRPr lang="en-US" sz="2800" b="1" dirty="0"/>
          </a:p>
        </p:txBody>
      </p:sp>
      <p:sp>
        <p:nvSpPr>
          <p:cNvPr id="3" name="Subtitle 2"/>
          <p:cNvSpPr>
            <a:spLocks noGrp="1"/>
          </p:cNvSpPr>
          <p:nvPr>
            <p:ph type="subTitle" idx="1"/>
          </p:nvPr>
        </p:nvSpPr>
        <p:spPr>
          <a:xfrm>
            <a:off x="612391" y="5562600"/>
            <a:ext cx="7980218" cy="940483"/>
          </a:xfrm>
        </p:spPr>
        <p:txBody>
          <a:bodyPr>
            <a:noAutofit/>
          </a:bodyPr>
          <a:lstStyle/>
          <a:p>
            <a:r>
              <a:rPr lang="en-US" sz="1800" dirty="0">
                <a:solidFill>
                  <a:schemeClr val="tx1"/>
                </a:solidFill>
              </a:rPr>
              <a:t>Remember: </a:t>
            </a:r>
            <a:r>
              <a:rPr lang="en-US" sz="1800" b="1" dirty="0">
                <a:solidFill>
                  <a:schemeClr val="tx1"/>
                </a:solidFill>
              </a:rPr>
              <a:t>Atoms last foreve</a:t>
            </a:r>
            <a:r>
              <a:rPr lang="en-US" sz="1800" dirty="0">
                <a:solidFill>
                  <a:schemeClr val="tx1"/>
                </a:solidFill>
              </a:rPr>
              <a:t>r (so you can rearrange atoms into new molecules, but can’t add or subtract atoms)</a:t>
            </a:r>
            <a:br>
              <a:rPr lang="en-US" sz="1800" dirty="0">
                <a:solidFill>
                  <a:schemeClr val="tx1"/>
                </a:solidFill>
              </a:rPr>
            </a:br>
            <a:r>
              <a:rPr lang="en-US" sz="1800" b="1" dirty="0">
                <a:solidFill>
                  <a:schemeClr val="tx1"/>
                </a:solidFill>
              </a:rPr>
              <a:t>Energy lasts forever </a:t>
            </a:r>
            <a:r>
              <a:rPr lang="en-US" sz="1800" dirty="0">
                <a:solidFill>
                  <a:schemeClr val="tx1"/>
                </a:solidFill>
              </a:rPr>
              <a:t>(so you can change forms of energy, but energy units can’t appear or go away)</a:t>
            </a:r>
            <a:endParaRPr lang="en-US" sz="1800" b="1" dirty="0">
              <a:solidFill>
                <a:schemeClr val="tx1"/>
              </a:solidFill>
            </a:endParaRPr>
          </a:p>
        </p:txBody>
      </p:sp>
      <p:grpSp>
        <p:nvGrpSpPr>
          <p:cNvPr id="5" name="Group 4"/>
          <p:cNvGrpSpPr/>
          <p:nvPr/>
        </p:nvGrpSpPr>
        <p:grpSpPr>
          <a:xfrm>
            <a:off x="668059" y="838200"/>
            <a:ext cx="7790141" cy="4769642"/>
            <a:chOff x="287059" y="488158"/>
            <a:chExt cx="8496923" cy="5842905"/>
          </a:xfrm>
        </p:grpSpPr>
        <p:grpSp>
          <p:nvGrpSpPr>
            <p:cNvPr id="15" name="Group 14"/>
            <p:cNvGrpSpPr/>
            <p:nvPr/>
          </p:nvGrpSpPr>
          <p:grpSpPr>
            <a:xfrm>
              <a:off x="287059" y="488158"/>
              <a:ext cx="4124069" cy="5838686"/>
              <a:chOff x="453562" y="650198"/>
              <a:chExt cx="6516173" cy="7776805"/>
            </a:xfrm>
          </p:grpSpPr>
          <p:sp>
            <p:nvSpPr>
              <p:cNvPr id="4" name="Rounded Rectangle 3"/>
              <p:cNvSpPr/>
              <p:nvPr/>
            </p:nvSpPr>
            <p:spPr>
              <a:xfrm>
                <a:off x="453562" y="650198"/>
                <a:ext cx="6516173" cy="7776805"/>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140747" y="8013694"/>
                <a:ext cx="4552345" cy="368947"/>
              </a:xfrm>
              <a:prstGeom prst="rect">
                <a:avLst/>
              </a:prstGeom>
              <a:noFill/>
            </p:spPr>
            <p:txBody>
              <a:bodyPr wrap="none" rtlCol="0">
                <a:spAutoFit/>
              </a:bodyPr>
              <a:lstStyle/>
              <a:p>
                <a:r>
                  <a:rPr lang="en-US" sz="1200" dirty="0"/>
                  <a:t>What forms of energy are in the reactants?</a:t>
                </a:r>
              </a:p>
            </p:txBody>
          </p:sp>
          <p:cxnSp>
            <p:nvCxnSpPr>
              <p:cNvPr id="11" name="Straight Connector 10"/>
              <p:cNvCxnSpPr/>
              <p:nvPr/>
            </p:nvCxnSpPr>
            <p:spPr>
              <a:xfrm>
                <a:off x="453562" y="3156308"/>
                <a:ext cx="651617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53562" y="5862820"/>
                <a:ext cx="651617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48777" y="5224128"/>
                <a:ext cx="5894175" cy="614912"/>
              </a:xfrm>
              <a:prstGeom prst="rect">
                <a:avLst/>
              </a:prstGeom>
              <a:noFill/>
            </p:spPr>
            <p:txBody>
              <a:bodyPr wrap="none" rtlCol="0">
                <a:spAutoFit/>
              </a:bodyPr>
              <a:lstStyle/>
              <a:p>
                <a:pPr algn="ctr"/>
                <a:r>
                  <a:rPr lang="en-US" sz="1200" dirty="0"/>
                  <a:t>What molecules are carbon atoms in before the change? </a:t>
                </a:r>
                <a:br>
                  <a:rPr lang="en-US" sz="1200" dirty="0"/>
                </a:br>
                <a:r>
                  <a:rPr lang="en-US" sz="1200" dirty="0"/>
                  <a:t>What other molecules are involved?</a:t>
                </a:r>
              </a:p>
            </p:txBody>
          </p:sp>
          <p:sp>
            <p:nvSpPr>
              <p:cNvPr id="14" name="TextBox 13"/>
              <p:cNvSpPr txBox="1"/>
              <p:nvPr/>
            </p:nvSpPr>
            <p:spPr>
              <a:xfrm>
                <a:off x="2434109" y="2717383"/>
                <a:ext cx="3444522" cy="368947"/>
              </a:xfrm>
              <a:prstGeom prst="rect">
                <a:avLst/>
              </a:prstGeom>
              <a:noFill/>
            </p:spPr>
            <p:txBody>
              <a:bodyPr wrap="none" rtlCol="0">
                <a:spAutoFit/>
              </a:bodyPr>
              <a:lstStyle/>
              <a:p>
                <a:r>
                  <a:rPr lang="en-US" sz="1200" dirty="0"/>
                  <a:t>Where are atoms moving from?</a:t>
                </a:r>
              </a:p>
            </p:txBody>
          </p:sp>
        </p:grpSp>
        <p:grpSp>
          <p:nvGrpSpPr>
            <p:cNvPr id="16" name="Group 15"/>
            <p:cNvGrpSpPr/>
            <p:nvPr/>
          </p:nvGrpSpPr>
          <p:grpSpPr>
            <a:xfrm>
              <a:off x="4659913" y="492377"/>
              <a:ext cx="4124069" cy="5838686"/>
              <a:chOff x="453562" y="650198"/>
              <a:chExt cx="6516173" cy="7776805"/>
            </a:xfrm>
          </p:grpSpPr>
          <p:sp>
            <p:nvSpPr>
              <p:cNvPr id="17" name="Rounded Rectangle 16"/>
              <p:cNvSpPr/>
              <p:nvPr/>
            </p:nvSpPr>
            <p:spPr>
              <a:xfrm>
                <a:off x="453562" y="650198"/>
                <a:ext cx="6516173" cy="7776805"/>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322882" y="8028816"/>
                <a:ext cx="4500698" cy="368947"/>
              </a:xfrm>
              <a:prstGeom prst="rect">
                <a:avLst/>
              </a:prstGeom>
              <a:noFill/>
            </p:spPr>
            <p:txBody>
              <a:bodyPr wrap="none" rtlCol="0">
                <a:spAutoFit/>
              </a:bodyPr>
              <a:lstStyle/>
              <a:p>
                <a:r>
                  <a:rPr lang="en-US" sz="1200" dirty="0"/>
                  <a:t>What forms of energy are in the products?</a:t>
                </a:r>
              </a:p>
            </p:txBody>
          </p:sp>
          <p:cxnSp>
            <p:nvCxnSpPr>
              <p:cNvPr id="19" name="Straight Connector 18"/>
              <p:cNvCxnSpPr/>
              <p:nvPr/>
            </p:nvCxnSpPr>
            <p:spPr>
              <a:xfrm>
                <a:off x="453562" y="3156308"/>
                <a:ext cx="651617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53562" y="5862820"/>
                <a:ext cx="651617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841266" y="5224128"/>
                <a:ext cx="5709202" cy="614912"/>
              </a:xfrm>
              <a:prstGeom prst="rect">
                <a:avLst/>
              </a:prstGeom>
              <a:noFill/>
            </p:spPr>
            <p:txBody>
              <a:bodyPr wrap="none" rtlCol="0">
                <a:spAutoFit/>
              </a:bodyPr>
              <a:lstStyle/>
              <a:p>
                <a:pPr algn="ctr"/>
                <a:r>
                  <a:rPr lang="en-US" sz="1200" dirty="0"/>
                  <a:t>What molecules are carbon atoms in after the change? </a:t>
                </a:r>
                <a:br>
                  <a:rPr lang="en-US" sz="1200" dirty="0"/>
                </a:br>
                <a:r>
                  <a:rPr lang="en-US" sz="1200" dirty="0"/>
                  <a:t>What other molecules are produced?</a:t>
                </a:r>
              </a:p>
            </p:txBody>
          </p:sp>
          <p:sp>
            <p:nvSpPr>
              <p:cNvPr id="22" name="TextBox 21"/>
              <p:cNvSpPr txBox="1"/>
              <p:nvPr/>
            </p:nvSpPr>
            <p:spPr>
              <a:xfrm>
                <a:off x="2434107" y="2706514"/>
                <a:ext cx="3172761" cy="368947"/>
              </a:xfrm>
              <a:prstGeom prst="rect">
                <a:avLst/>
              </a:prstGeom>
              <a:noFill/>
            </p:spPr>
            <p:txBody>
              <a:bodyPr wrap="none" rtlCol="0">
                <a:spAutoFit/>
              </a:bodyPr>
              <a:lstStyle/>
              <a:p>
                <a:r>
                  <a:rPr lang="en-US" sz="1200" dirty="0"/>
                  <a:t>Where are atoms moving to?</a:t>
                </a:r>
              </a:p>
            </p:txBody>
          </p:sp>
        </p:grpSp>
        <p:sp>
          <p:nvSpPr>
            <p:cNvPr id="8" name="AutoShape 2"/>
            <p:cNvSpPr>
              <a:spLocks noChangeArrowheads="1"/>
            </p:cNvSpPr>
            <p:nvPr/>
          </p:nvSpPr>
          <p:spPr bwMode="auto">
            <a:xfrm>
              <a:off x="4044783" y="2369701"/>
              <a:ext cx="1140453" cy="1688702"/>
            </a:xfrm>
            <a:prstGeom prst="rightArrow">
              <a:avLst>
                <a:gd name="adj1" fmla="val 65892"/>
                <a:gd name="adj2" fmla="val 38321"/>
              </a:avLst>
            </a:prstGeom>
            <a:solidFill>
              <a:schemeClr val="bg1"/>
            </a:solidFill>
            <a:ln w="76200">
              <a:solidFill>
                <a:schemeClr val="tx1"/>
              </a:solidFill>
              <a:round/>
              <a:headEnd/>
              <a:tailEnd/>
            </a:ln>
          </p:spPr>
          <p:txBody>
            <a:bodyPr lIns="62035" tIns="31018" rIns="62035" bIns="31018">
              <a:prstTxWarp prst="textNoShape">
                <a:avLst/>
              </a:prstTxWarp>
            </a:bodyPr>
            <a:lstStyle/>
            <a:p>
              <a:endParaRPr lang="en-US">
                <a:solidFill>
                  <a:srgbClr val="000000"/>
                </a:solidFill>
              </a:endParaRPr>
            </a:p>
          </p:txBody>
        </p:sp>
      </p:grpSp>
      <p:sp>
        <p:nvSpPr>
          <p:cNvPr id="9" name="TextBox 8"/>
          <p:cNvSpPr txBox="1"/>
          <p:nvPr/>
        </p:nvSpPr>
        <p:spPr>
          <a:xfrm>
            <a:off x="4114800" y="2895600"/>
            <a:ext cx="1093376" cy="231919"/>
          </a:xfrm>
          <a:prstGeom prst="rect">
            <a:avLst/>
          </a:prstGeom>
          <a:noFill/>
        </p:spPr>
        <p:txBody>
          <a:bodyPr wrap="none" lIns="62035" tIns="31018" rIns="62035" bIns="31018" rtlCol="0">
            <a:spAutoFit/>
          </a:bodyPr>
          <a:lstStyle/>
          <a:p>
            <a:r>
              <a:rPr lang="en-US" sz="1100" dirty="0"/>
              <a:t>Chemical change</a:t>
            </a:r>
          </a:p>
        </p:txBody>
      </p:sp>
    </p:spTree>
    <p:extLst>
      <p:ext uri="{BB962C8B-B14F-4D97-AF65-F5344CB8AC3E}">
        <p14:creationId xmlns:p14="http://schemas.microsoft.com/office/powerpoint/2010/main" val="3734569412"/>
      </p:ext>
    </p:extLst>
  </p:cSld>
  <p:clrMapOvr>
    <a:masterClrMapping/>
  </p:clrMapOvr>
  <p:transition xmlns:p14="http://schemas.microsoft.com/office/powerpoint/2010/main">
    <p:checke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762000" y="609600"/>
            <a:ext cx="7467600" cy="1117600"/>
          </a:xfrm>
          <a:noFill/>
        </p:spPr>
        <p:txBody>
          <a:bodyPr lIns="182880" rIns="182880">
            <a:noAutofit/>
          </a:bodyPr>
          <a:lstStyle/>
          <a:p>
            <a:pPr eaLnBrk="1" hangingPunct="1"/>
            <a:r>
              <a:rPr lang="en-US" altLang="zh-CN" sz="4800" dirty="0" smtClean="0">
                <a:latin typeface="Arial" charset="0"/>
                <a:ea typeface="宋体" charset="0"/>
              </a:rPr>
              <a:t>Activity 3: </a:t>
            </a:r>
            <a:br>
              <a:rPr lang="en-US" altLang="zh-CN" sz="4800" dirty="0" smtClean="0">
                <a:latin typeface="Arial" charset="0"/>
                <a:ea typeface="宋体" charset="0"/>
              </a:rPr>
            </a:br>
            <a:r>
              <a:rPr lang="en-US" altLang="zh-CN" sz="4800" dirty="0" smtClean="0">
                <a:latin typeface="Arial" charset="0"/>
                <a:ea typeface="宋体" charset="0"/>
              </a:rPr>
              <a:t>Zooming into </a:t>
            </a:r>
            <a:r>
              <a:rPr lang="en-US" altLang="zh-CN" sz="4800" dirty="0">
                <a:latin typeface="Arial" charset="0"/>
                <a:ea typeface="宋体" charset="0"/>
              </a:rPr>
              <a:t>Plants</a:t>
            </a:r>
          </a:p>
        </p:txBody>
      </p:sp>
      <p:pic>
        <p:nvPicPr>
          <p:cNvPr id="15362" name="Picture 7" descr="Pea see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362200"/>
            <a:ext cx="60055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274880"/>
      </p:ext>
    </p:extLst>
  </p:cSld>
  <p:clrMapOvr>
    <a:masterClrMapping/>
  </p:clrMapOvr>
  <p:transition xmlns:p14="http://schemas.microsoft.com/office/powerpoint/2010/main">
    <p:checker dir="ver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1447800" y="0"/>
            <a:ext cx="6324600" cy="914400"/>
          </a:xfrm>
        </p:spPr>
        <p:txBody>
          <a:bodyPr>
            <a:normAutofit/>
          </a:bodyPr>
          <a:lstStyle/>
          <a:p>
            <a:pPr eaLnBrk="1" hangingPunct="1"/>
            <a:r>
              <a:rPr lang="en-US" altLang="zh-CN" sz="3600" b="1" dirty="0" smtClean="0">
                <a:solidFill>
                  <a:srgbClr val="0033CC"/>
                </a:solidFill>
                <a:latin typeface="Arial" charset="0"/>
                <a:ea typeface="宋体" charset="0"/>
              </a:rPr>
              <a:t>Large Scale: Farm </a:t>
            </a:r>
            <a:r>
              <a:rPr lang="en-US" altLang="zh-CN" sz="3600" b="1" dirty="0">
                <a:solidFill>
                  <a:srgbClr val="0033CC"/>
                </a:solidFill>
                <a:latin typeface="Arial" charset="0"/>
                <a:ea typeface="宋体" charset="0"/>
              </a:rPr>
              <a:t>field</a:t>
            </a:r>
            <a:endParaRPr lang="en-US" altLang="zh-CN" sz="3600" dirty="0">
              <a:latin typeface="Arial" charset="0"/>
              <a:ea typeface="宋体" charset="0"/>
            </a:endParaRPr>
          </a:p>
        </p:txBody>
      </p:sp>
      <p:pic>
        <p:nvPicPr>
          <p:cNvPr id="17410" name="Picture 6" descr="pea_plan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764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4"/>
          <p:cNvSpPr txBox="1">
            <a:spLocks noChangeArrowheads="1"/>
          </p:cNvSpPr>
          <p:nvPr/>
        </p:nvSpPr>
        <p:spPr bwMode="auto">
          <a:xfrm>
            <a:off x="4191000" y="4876800"/>
            <a:ext cx="4144963" cy="400050"/>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spcBef>
                <a:spcPct val="50000"/>
              </a:spcBef>
            </a:pPr>
            <a:r>
              <a:rPr lang="en-US" altLang="zh-CN" sz="2000" b="1"/>
              <a:t>Scale: 10</a:t>
            </a:r>
            <a:r>
              <a:rPr lang="en-US" altLang="zh-CN" sz="2000" b="1" baseline="30000"/>
              <a:t>3</a:t>
            </a:r>
            <a:r>
              <a:rPr lang="en-US" altLang="zh-CN" sz="2000" b="1"/>
              <a:t> meters = 1000 meters </a:t>
            </a:r>
          </a:p>
        </p:txBody>
      </p:sp>
      <p:sp>
        <p:nvSpPr>
          <p:cNvPr id="17412" name="AutoShape 6"/>
          <p:cNvSpPr>
            <a:spLocks noChangeArrowheads="1"/>
          </p:cNvSpPr>
          <p:nvPr/>
        </p:nvSpPr>
        <p:spPr bwMode="auto">
          <a:xfrm>
            <a:off x="3657600" y="2743200"/>
            <a:ext cx="609600" cy="3048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p>
            <a:endParaRPr lang="en-US"/>
          </a:p>
        </p:txBody>
      </p:sp>
      <p:pic>
        <p:nvPicPr>
          <p:cNvPr id="174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76400"/>
            <a:ext cx="34480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304800" y="914400"/>
            <a:ext cx="79248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7415" name="TextBox 1"/>
          <p:cNvSpPr txBox="1">
            <a:spLocks noChangeArrowheads="1"/>
          </p:cNvSpPr>
          <p:nvPr/>
        </p:nvSpPr>
        <p:spPr bwMode="auto">
          <a:xfrm>
            <a:off x="4038600" y="56388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a:t>Where is the </a:t>
            </a:r>
            <a:r>
              <a:rPr lang="en-US" sz="1800" b="1"/>
              <a:t>energy</a:t>
            </a:r>
            <a:r>
              <a:rPr lang="en-US" sz="1800"/>
              <a:t> stored in this picture? </a:t>
            </a:r>
          </a:p>
        </p:txBody>
      </p:sp>
    </p:spTree>
    <p:extLst>
      <p:ext uri="{BB962C8B-B14F-4D97-AF65-F5344CB8AC3E}">
        <p14:creationId xmlns:p14="http://schemas.microsoft.com/office/powerpoint/2010/main" val="3408425704"/>
      </p:ext>
    </p:extLst>
  </p:cSld>
  <p:clrMapOvr>
    <a:masterClrMapping/>
  </p:clrMapOvr>
  <p:transition xmlns:p14="http://schemas.microsoft.com/office/powerpoint/2010/main">
    <p:checker/>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609600" y="0"/>
            <a:ext cx="7696200" cy="914400"/>
          </a:xfrm>
        </p:spPr>
        <p:txBody>
          <a:bodyPr/>
          <a:lstStyle/>
          <a:p>
            <a:pPr eaLnBrk="1" hangingPunct="1"/>
            <a:r>
              <a:rPr lang="en-US" altLang="zh-CN" sz="3200" b="1" dirty="0" smtClean="0">
                <a:solidFill>
                  <a:srgbClr val="0033CC"/>
                </a:solidFill>
                <a:latin typeface="Arial" charset="0"/>
                <a:ea typeface="宋体" charset="0"/>
              </a:rPr>
              <a:t>Macroscopic Scale: Pea Plant</a:t>
            </a:r>
            <a:endParaRPr lang="en-US" altLang="zh-CN" sz="3600" dirty="0">
              <a:latin typeface="Arial" charset="0"/>
              <a:ea typeface="宋体" charset="0"/>
            </a:endParaRPr>
          </a:p>
        </p:txBody>
      </p:sp>
      <p:sp>
        <p:nvSpPr>
          <p:cNvPr id="19458" name="Text Box 4"/>
          <p:cNvSpPr txBox="1">
            <a:spLocks noChangeArrowheads="1"/>
          </p:cNvSpPr>
          <p:nvPr/>
        </p:nvSpPr>
        <p:spPr bwMode="auto">
          <a:xfrm>
            <a:off x="4648200" y="5638800"/>
            <a:ext cx="3505200" cy="400050"/>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spcBef>
                <a:spcPct val="50000"/>
              </a:spcBef>
            </a:pPr>
            <a:r>
              <a:rPr lang="en-US" altLang="zh-CN" sz="2000" b="1"/>
              <a:t>Scale: 10</a:t>
            </a:r>
            <a:r>
              <a:rPr lang="en-US" altLang="zh-CN" sz="2000" b="1" baseline="30000"/>
              <a:t>0</a:t>
            </a:r>
            <a:r>
              <a:rPr lang="en-US" altLang="zh-CN" sz="2000" b="1"/>
              <a:t> meters = 1 meter </a:t>
            </a:r>
          </a:p>
        </p:txBody>
      </p:sp>
      <p:pic>
        <p:nvPicPr>
          <p:cNvPr id="19459" name="Picture 6" descr="dissected pea_plan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447800"/>
            <a:ext cx="32004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AutoShape 6"/>
          <p:cNvSpPr>
            <a:spLocks noChangeArrowheads="1"/>
          </p:cNvSpPr>
          <p:nvPr/>
        </p:nvSpPr>
        <p:spPr bwMode="auto">
          <a:xfrm>
            <a:off x="3657600" y="3581400"/>
            <a:ext cx="609600" cy="3048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p>
            <a:endParaRPr lang="en-US"/>
          </a:p>
        </p:txBody>
      </p:sp>
      <p:cxnSp>
        <p:nvCxnSpPr>
          <p:cNvPr id="7" name="Straight Connector 6"/>
          <p:cNvCxnSpPr/>
          <p:nvPr/>
        </p:nvCxnSpPr>
        <p:spPr>
          <a:xfrm>
            <a:off x="304800" y="914400"/>
            <a:ext cx="79248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76400"/>
            <a:ext cx="34480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8"/>
          <p:cNvSpPr txBox="1">
            <a:spLocks noChangeArrowheads="1"/>
          </p:cNvSpPr>
          <p:nvPr/>
        </p:nvSpPr>
        <p:spPr bwMode="auto">
          <a:xfrm>
            <a:off x="4038600" y="6335713"/>
            <a:ext cx="495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a:t>What form does carbon take in this picture? </a:t>
            </a:r>
          </a:p>
        </p:txBody>
      </p:sp>
    </p:spTree>
    <p:extLst>
      <p:ext uri="{BB962C8B-B14F-4D97-AF65-F5344CB8AC3E}">
        <p14:creationId xmlns:p14="http://schemas.microsoft.com/office/powerpoint/2010/main" val="3305719489"/>
      </p:ext>
    </p:extLst>
  </p:cSld>
  <p:clrMapOvr>
    <a:masterClrMapping/>
  </p:clrMapOvr>
  <p:transition xmlns:p14="http://schemas.microsoft.com/office/powerpoint/2010/main">
    <p:checker/>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066800" y="0"/>
            <a:ext cx="7010400" cy="914400"/>
          </a:xfrm>
        </p:spPr>
        <p:txBody>
          <a:bodyPr/>
          <a:lstStyle/>
          <a:p>
            <a:pPr eaLnBrk="1" hangingPunct="1"/>
            <a:r>
              <a:rPr lang="en-US" altLang="zh-CN" sz="3600" b="1" dirty="0" smtClean="0">
                <a:solidFill>
                  <a:srgbClr val="0033CC"/>
                </a:solidFill>
                <a:latin typeface="Arial" charset="0"/>
                <a:ea typeface="宋体" charset="0"/>
              </a:rPr>
              <a:t>Macroscopic Scale: Seeds</a:t>
            </a:r>
            <a:endParaRPr lang="en-US" altLang="zh-CN" sz="3600" b="1" dirty="0">
              <a:solidFill>
                <a:srgbClr val="0033CC"/>
              </a:solidFill>
              <a:latin typeface="Arial" charset="0"/>
              <a:ea typeface="宋体" charset="0"/>
            </a:endParaRPr>
          </a:p>
        </p:txBody>
      </p:sp>
      <p:sp>
        <p:nvSpPr>
          <p:cNvPr id="21506" name="Text Box 4"/>
          <p:cNvSpPr txBox="1">
            <a:spLocks noChangeArrowheads="1"/>
          </p:cNvSpPr>
          <p:nvPr/>
        </p:nvSpPr>
        <p:spPr bwMode="auto">
          <a:xfrm>
            <a:off x="4572000" y="4495800"/>
            <a:ext cx="3810000" cy="862013"/>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spcBef>
                <a:spcPct val="50000"/>
              </a:spcBef>
            </a:pPr>
            <a:r>
              <a:rPr lang="en-US" altLang="zh-CN" sz="2000" b="1"/>
              <a:t>Scale: 10</a:t>
            </a:r>
            <a:r>
              <a:rPr lang="en-US" altLang="zh-CN" sz="2000" b="1" baseline="30000"/>
              <a:t>-2 </a:t>
            </a:r>
            <a:r>
              <a:rPr lang="en-US" altLang="zh-CN" sz="2000" b="1"/>
              <a:t>or 10</a:t>
            </a:r>
            <a:r>
              <a:rPr lang="en-US" altLang="zh-CN" sz="2000" b="1" baseline="30000"/>
              <a:t>-3 </a:t>
            </a:r>
            <a:r>
              <a:rPr lang="en-US" altLang="zh-CN" sz="2000" b="1"/>
              <a:t>meters</a:t>
            </a:r>
          </a:p>
          <a:p>
            <a:pPr eaLnBrk="1" hangingPunct="1">
              <a:spcBef>
                <a:spcPct val="50000"/>
              </a:spcBef>
            </a:pPr>
            <a:r>
              <a:rPr lang="en-US" altLang="zh-CN" sz="2000" b="1"/>
              <a:t>	 = 0.01 or 0.001 meter</a:t>
            </a:r>
          </a:p>
        </p:txBody>
      </p:sp>
      <p:pic>
        <p:nvPicPr>
          <p:cNvPr id="21507" name="Picture 6" descr="pe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4000"/>
            <a:ext cx="387191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AutoShape 6"/>
          <p:cNvSpPr>
            <a:spLocks noChangeArrowheads="1"/>
          </p:cNvSpPr>
          <p:nvPr/>
        </p:nvSpPr>
        <p:spPr bwMode="auto">
          <a:xfrm>
            <a:off x="3733800" y="4267200"/>
            <a:ext cx="609600" cy="3048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p>
            <a:endParaRPr lang="en-US"/>
          </a:p>
        </p:txBody>
      </p:sp>
      <p:pic>
        <p:nvPicPr>
          <p:cNvPr id="2150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76400"/>
            <a:ext cx="34480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304800" y="914400"/>
            <a:ext cx="79248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1511" name="TextBox 8"/>
          <p:cNvSpPr txBox="1">
            <a:spLocks noChangeArrowheads="1"/>
          </p:cNvSpPr>
          <p:nvPr/>
        </p:nvSpPr>
        <p:spPr bwMode="auto">
          <a:xfrm>
            <a:off x="4495800" y="56388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a:t>What form of carbon is in these seeds? </a:t>
            </a:r>
          </a:p>
        </p:txBody>
      </p:sp>
    </p:spTree>
    <p:extLst>
      <p:ext uri="{BB962C8B-B14F-4D97-AF65-F5344CB8AC3E}">
        <p14:creationId xmlns:p14="http://schemas.microsoft.com/office/powerpoint/2010/main" val="1178361863"/>
      </p:ext>
    </p:extLst>
  </p:cSld>
  <p:clrMapOvr>
    <a:masterClrMapping/>
  </p:clrMapOvr>
  <p:transition xmlns:p14="http://schemas.microsoft.com/office/powerpoint/2010/main">
    <p:checker/>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9" descr="plant-cell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76400"/>
            <a:ext cx="37052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title"/>
          </p:nvPr>
        </p:nvSpPr>
        <p:spPr>
          <a:xfrm>
            <a:off x="1143000" y="0"/>
            <a:ext cx="7010400" cy="914400"/>
          </a:xfrm>
        </p:spPr>
        <p:txBody>
          <a:bodyPr/>
          <a:lstStyle/>
          <a:p>
            <a:pPr eaLnBrk="1" hangingPunct="1"/>
            <a:r>
              <a:rPr lang="en-US" altLang="zh-CN" sz="3600" b="1" dirty="0" smtClean="0">
                <a:solidFill>
                  <a:srgbClr val="0033CC"/>
                </a:solidFill>
                <a:latin typeface="Arial" charset="0"/>
                <a:ea typeface="宋体" charset="0"/>
              </a:rPr>
              <a:t>Microscopic Scale: Plant Cells</a:t>
            </a:r>
            <a:endParaRPr lang="en-US" altLang="zh-CN" sz="3600" b="1" dirty="0">
              <a:latin typeface="Arial" charset="0"/>
              <a:ea typeface="宋体" charset="0"/>
            </a:endParaRPr>
          </a:p>
        </p:txBody>
      </p:sp>
      <p:sp>
        <p:nvSpPr>
          <p:cNvPr id="23555" name="Text Box 4"/>
          <p:cNvSpPr txBox="1">
            <a:spLocks noChangeArrowheads="1"/>
          </p:cNvSpPr>
          <p:nvPr/>
        </p:nvSpPr>
        <p:spPr bwMode="auto">
          <a:xfrm>
            <a:off x="4649788" y="4648200"/>
            <a:ext cx="3732212" cy="862013"/>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spcBef>
                <a:spcPct val="50000"/>
              </a:spcBef>
            </a:pPr>
            <a:r>
              <a:rPr lang="en-US" altLang="zh-CN" sz="2000" b="1"/>
              <a:t>Scale: 10</a:t>
            </a:r>
            <a:r>
              <a:rPr lang="en-US" altLang="zh-CN" sz="2000" b="1" baseline="30000"/>
              <a:t>-6</a:t>
            </a:r>
            <a:r>
              <a:rPr lang="en-US" altLang="zh-CN" sz="2000" b="1"/>
              <a:t> meters</a:t>
            </a:r>
          </a:p>
          <a:p>
            <a:pPr eaLnBrk="1" hangingPunct="1">
              <a:spcBef>
                <a:spcPct val="50000"/>
              </a:spcBef>
            </a:pPr>
            <a:r>
              <a:rPr lang="en-US" altLang="zh-CN" sz="2000" b="1"/>
              <a:t>                     = 0.000001 meter</a:t>
            </a:r>
          </a:p>
        </p:txBody>
      </p:sp>
      <p:sp>
        <p:nvSpPr>
          <p:cNvPr id="23556" name="AutoShape 6"/>
          <p:cNvSpPr>
            <a:spLocks noChangeArrowheads="1"/>
          </p:cNvSpPr>
          <p:nvPr/>
        </p:nvSpPr>
        <p:spPr bwMode="auto">
          <a:xfrm>
            <a:off x="3733800" y="5257800"/>
            <a:ext cx="609600" cy="3048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p>
            <a:endParaRPr lang="en-US"/>
          </a:p>
        </p:txBody>
      </p:sp>
      <p:pic>
        <p:nvPicPr>
          <p:cNvPr id="2355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76400"/>
            <a:ext cx="34480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609600" y="914400"/>
            <a:ext cx="79248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3559" name="TextBox 7"/>
          <p:cNvSpPr txBox="1">
            <a:spLocks noChangeArrowheads="1"/>
          </p:cNvSpPr>
          <p:nvPr/>
        </p:nvSpPr>
        <p:spPr bwMode="auto">
          <a:xfrm>
            <a:off x="4267200" y="57912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a:t>Where is the </a:t>
            </a:r>
            <a:r>
              <a:rPr lang="en-US" sz="1800" b="1"/>
              <a:t>energy</a:t>
            </a:r>
            <a:r>
              <a:rPr lang="en-US" sz="1800"/>
              <a:t> stored in this picture? </a:t>
            </a:r>
          </a:p>
        </p:txBody>
      </p:sp>
    </p:spTree>
    <p:extLst>
      <p:ext uri="{BB962C8B-B14F-4D97-AF65-F5344CB8AC3E}">
        <p14:creationId xmlns:p14="http://schemas.microsoft.com/office/powerpoint/2010/main" val="2234238934"/>
      </p:ext>
    </p:extLst>
  </p:cSld>
  <p:clrMapOvr>
    <a:masterClrMapping/>
  </p:clrMapOvr>
  <p:transition xmlns:p14="http://schemas.microsoft.com/office/powerpoint/2010/main">
    <p:checke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solidFill>
                  <a:srgbClr val="008000"/>
                </a:solidFill>
              </a:rPr>
              <a:t>Plants in the Light Investigation</a:t>
            </a:r>
            <a:endParaRPr lang="en-US" dirty="0">
              <a:solidFill>
                <a:srgbClr val="008000"/>
              </a:solidFill>
            </a:endParaRPr>
          </a:p>
        </p:txBody>
      </p:sp>
      <p:sp>
        <p:nvSpPr>
          <p:cNvPr id="3" name="Content Placeholder 2"/>
          <p:cNvSpPr>
            <a:spLocks noGrp="1"/>
          </p:cNvSpPr>
          <p:nvPr>
            <p:ph idx="1"/>
          </p:nvPr>
        </p:nvSpPr>
        <p:spPr>
          <a:xfrm>
            <a:off x="533400" y="990600"/>
            <a:ext cx="8153400" cy="1752600"/>
          </a:xfrm>
        </p:spPr>
        <p:txBody>
          <a:bodyPr>
            <a:normAutofit/>
          </a:bodyPr>
          <a:lstStyle/>
          <a:p>
            <a:pPr marL="0" indent="0">
              <a:buNone/>
            </a:pPr>
            <a:r>
              <a:rPr lang="en-US" dirty="0" smtClean="0"/>
              <a:t>Now that we have set up the investigation, what do we think will happen? Why? </a:t>
            </a:r>
          </a:p>
          <a:p>
            <a:pPr marL="0" indent="0">
              <a:buNone/>
            </a:pPr>
            <a:endParaRPr lang="en-US" dirty="0"/>
          </a:p>
          <a:p>
            <a:pPr marL="514350" indent="-514350">
              <a:buFont typeface="+mj-lt"/>
              <a:buAutoNum type="arabicPeriod"/>
            </a:pPr>
            <a:endParaRPr lang="en-US" dirty="0" smtClean="0"/>
          </a:p>
          <a:p>
            <a:pPr marL="0" indent="0">
              <a:buNone/>
            </a:pPr>
            <a:endParaRPr lang="en-US" dirty="0"/>
          </a:p>
        </p:txBody>
      </p:sp>
      <p:pic>
        <p:nvPicPr>
          <p:cNvPr id="4" name="Picture 3"/>
          <p:cNvPicPr>
            <a:picLocks noChangeAspect="1"/>
          </p:cNvPicPr>
          <p:nvPr/>
        </p:nvPicPr>
        <p:blipFill>
          <a:blip r:embed="rId3"/>
          <a:stretch>
            <a:fillRect/>
          </a:stretch>
        </p:blipFill>
        <p:spPr>
          <a:xfrm>
            <a:off x="609599" y="2819400"/>
            <a:ext cx="2133601" cy="3651380"/>
          </a:xfrm>
          <a:prstGeom prst="rect">
            <a:avLst/>
          </a:prstGeom>
        </p:spPr>
      </p:pic>
      <p:sp>
        <p:nvSpPr>
          <p:cNvPr id="6" name="Sun 5"/>
          <p:cNvSpPr/>
          <p:nvPr/>
        </p:nvSpPr>
        <p:spPr>
          <a:xfrm>
            <a:off x="4038600" y="3810000"/>
            <a:ext cx="1295400" cy="1371600"/>
          </a:xfrm>
          <a:prstGeom prst="su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Equal 6"/>
          <p:cNvSpPr/>
          <p:nvPr/>
        </p:nvSpPr>
        <p:spPr>
          <a:xfrm>
            <a:off x="5410200" y="4038600"/>
            <a:ext cx="1447800" cy="9144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Plus 7"/>
          <p:cNvSpPr/>
          <p:nvPr/>
        </p:nvSpPr>
        <p:spPr>
          <a:xfrm>
            <a:off x="2895600" y="4038600"/>
            <a:ext cx="1066800" cy="1066800"/>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086600" y="2712690"/>
            <a:ext cx="1371600" cy="3154710"/>
          </a:xfrm>
          <a:prstGeom prst="rect">
            <a:avLst/>
          </a:prstGeom>
          <a:noFill/>
        </p:spPr>
        <p:txBody>
          <a:bodyPr wrap="square" rtlCol="0">
            <a:spAutoFit/>
          </a:bodyPr>
          <a:lstStyle/>
          <a:p>
            <a:r>
              <a:rPr lang="en-US" sz="19900" b="1" dirty="0" smtClean="0">
                <a:solidFill>
                  <a:srgbClr val="FF0000"/>
                </a:solidFill>
              </a:rPr>
              <a:t>?</a:t>
            </a:r>
            <a:endParaRPr lang="en-US" sz="19900" b="1" dirty="0">
              <a:solidFill>
                <a:srgbClr val="FF0000"/>
              </a:solidFill>
            </a:endParaRPr>
          </a:p>
        </p:txBody>
      </p:sp>
    </p:spTree>
    <p:extLst>
      <p:ext uri="{BB962C8B-B14F-4D97-AF65-F5344CB8AC3E}">
        <p14:creationId xmlns:p14="http://schemas.microsoft.com/office/powerpoint/2010/main" val="586203986"/>
      </p:ext>
    </p:extLst>
  </p:cSld>
  <p:clrMapOvr>
    <a:masterClrMapping/>
  </p:clrMapOvr>
  <p:transition xmlns:p14="http://schemas.microsoft.com/office/powerpoint/2010/main">
    <p:checke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9" descr="Starch and glucos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5488" y="152400"/>
            <a:ext cx="4572000"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title"/>
          </p:nvPr>
        </p:nvSpPr>
        <p:spPr>
          <a:xfrm>
            <a:off x="-76200" y="304800"/>
            <a:ext cx="4419600" cy="990600"/>
          </a:xfrm>
        </p:spPr>
        <p:txBody>
          <a:bodyPr>
            <a:normAutofit fontScale="90000"/>
          </a:bodyPr>
          <a:lstStyle/>
          <a:p>
            <a:pPr eaLnBrk="1" hangingPunct="1"/>
            <a:r>
              <a:rPr lang="en-US" altLang="zh-CN" sz="3600" b="1" dirty="0" smtClean="0">
                <a:solidFill>
                  <a:srgbClr val="0033CC"/>
                </a:solidFill>
                <a:latin typeface="Arial" charset="0"/>
                <a:ea typeface="宋体" charset="0"/>
              </a:rPr>
              <a:t>Atomic-molecular Scale: Glucose </a:t>
            </a:r>
            <a:r>
              <a:rPr lang="en-US" altLang="zh-CN" sz="3600" b="1" dirty="0">
                <a:solidFill>
                  <a:srgbClr val="0033CC"/>
                </a:solidFill>
                <a:latin typeface="Arial" charset="0"/>
                <a:ea typeface="宋体" charset="0"/>
              </a:rPr>
              <a:t>&amp; </a:t>
            </a:r>
            <a:r>
              <a:rPr lang="en-US" altLang="zh-CN" sz="3600" b="1" dirty="0" smtClean="0">
                <a:solidFill>
                  <a:srgbClr val="0033CC"/>
                </a:solidFill>
                <a:latin typeface="Arial" charset="0"/>
                <a:ea typeface="宋体" charset="0"/>
              </a:rPr>
              <a:t>Starch Molecules</a:t>
            </a:r>
            <a:endParaRPr lang="en-US" altLang="zh-CN" sz="3600" b="1" dirty="0">
              <a:latin typeface="Arial" charset="0"/>
              <a:ea typeface="宋体" charset="0"/>
            </a:endParaRPr>
          </a:p>
        </p:txBody>
      </p:sp>
      <p:sp>
        <p:nvSpPr>
          <p:cNvPr id="25605" name="Text Box 4"/>
          <p:cNvSpPr txBox="1">
            <a:spLocks noChangeArrowheads="1"/>
          </p:cNvSpPr>
          <p:nvPr/>
        </p:nvSpPr>
        <p:spPr bwMode="auto">
          <a:xfrm>
            <a:off x="5334000" y="5181600"/>
            <a:ext cx="3276600" cy="830263"/>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spcBef>
                <a:spcPct val="50000"/>
              </a:spcBef>
            </a:pPr>
            <a:r>
              <a:rPr lang="en-US" altLang="zh-CN" sz="1800" b="1"/>
              <a:t>Scale: 10</a:t>
            </a:r>
            <a:r>
              <a:rPr lang="en-US" altLang="zh-CN" sz="1800" b="1" baseline="30000"/>
              <a:t>-9</a:t>
            </a:r>
            <a:r>
              <a:rPr lang="en-US" altLang="zh-CN" sz="1800" b="1"/>
              <a:t> meters </a:t>
            </a:r>
          </a:p>
          <a:p>
            <a:pPr eaLnBrk="1" hangingPunct="1">
              <a:spcBef>
                <a:spcPct val="50000"/>
              </a:spcBef>
            </a:pPr>
            <a:r>
              <a:rPr lang="en-US" altLang="zh-CN" sz="1800" b="1"/>
              <a:t>          = </a:t>
            </a:r>
            <a:r>
              <a:rPr lang="en-US" altLang="zh-CN" sz="2000" b="1"/>
              <a:t>0.000000001</a:t>
            </a:r>
            <a:r>
              <a:rPr lang="en-US" altLang="zh-CN" sz="1800" b="1"/>
              <a:t> meter</a:t>
            </a:r>
          </a:p>
        </p:txBody>
      </p:sp>
      <p:sp>
        <p:nvSpPr>
          <p:cNvPr id="25606" name="TextBox 12"/>
          <p:cNvSpPr txBox="1">
            <a:spLocks noChangeArrowheads="1"/>
          </p:cNvSpPr>
          <p:nvPr/>
        </p:nvSpPr>
        <p:spPr bwMode="auto">
          <a:xfrm>
            <a:off x="6324600" y="45720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b="1"/>
              <a:t>Starch</a:t>
            </a:r>
          </a:p>
        </p:txBody>
      </p:sp>
      <p:sp>
        <p:nvSpPr>
          <p:cNvPr id="25607" name="TextBox 13"/>
          <p:cNvSpPr txBox="1">
            <a:spLocks noChangeArrowheads="1"/>
          </p:cNvSpPr>
          <p:nvPr/>
        </p:nvSpPr>
        <p:spPr bwMode="auto">
          <a:xfrm>
            <a:off x="7772400" y="472440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b="1"/>
              <a:t>Glucose</a:t>
            </a:r>
          </a:p>
        </p:txBody>
      </p:sp>
      <p:sp>
        <p:nvSpPr>
          <p:cNvPr id="25608" name="AutoShape 6"/>
          <p:cNvSpPr>
            <a:spLocks noChangeArrowheads="1"/>
          </p:cNvSpPr>
          <p:nvPr/>
        </p:nvSpPr>
        <p:spPr bwMode="auto">
          <a:xfrm>
            <a:off x="3733800" y="6019800"/>
            <a:ext cx="685800" cy="3048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p>
            <a:endParaRPr lang="en-US"/>
          </a:p>
        </p:txBody>
      </p:sp>
      <p:pic>
        <p:nvPicPr>
          <p:cNvPr id="2560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76400"/>
            <a:ext cx="34480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304800" y="1600200"/>
            <a:ext cx="3810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5611" name="AutoShape 6"/>
          <p:cNvSpPr>
            <a:spLocks noChangeArrowheads="1"/>
          </p:cNvSpPr>
          <p:nvPr/>
        </p:nvSpPr>
        <p:spPr bwMode="auto">
          <a:xfrm>
            <a:off x="6934200" y="4038600"/>
            <a:ext cx="685800" cy="3048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p>
            <a:endParaRPr lang="en-US"/>
          </a:p>
        </p:txBody>
      </p:sp>
      <p:sp>
        <p:nvSpPr>
          <p:cNvPr id="25612" name="TextBox 14"/>
          <p:cNvSpPr txBox="1">
            <a:spLocks noChangeArrowheads="1"/>
          </p:cNvSpPr>
          <p:nvPr/>
        </p:nvSpPr>
        <p:spPr bwMode="auto">
          <a:xfrm>
            <a:off x="4554538" y="6096000"/>
            <a:ext cx="4589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a:t>Where is the </a:t>
            </a:r>
            <a:r>
              <a:rPr lang="en-US" sz="1800" b="1"/>
              <a:t>energy</a:t>
            </a:r>
            <a:r>
              <a:rPr lang="en-US" sz="1800"/>
              <a:t> stored in these molecules? </a:t>
            </a:r>
          </a:p>
        </p:txBody>
      </p:sp>
      <p:pic>
        <p:nvPicPr>
          <p:cNvPr id="3" name="Picture 2"/>
          <p:cNvPicPr>
            <a:picLocks noChangeAspect="1"/>
          </p:cNvPicPr>
          <p:nvPr/>
        </p:nvPicPr>
        <p:blipFill>
          <a:blip r:embed="rId5"/>
          <a:stretch>
            <a:fillRect/>
          </a:stretch>
        </p:blipFill>
        <p:spPr>
          <a:xfrm rot="4804268">
            <a:off x="7502427" y="3434944"/>
            <a:ext cx="1463199" cy="990600"/>
          </a:xfrm>
          <a:prstGeom prst="rect">
            <a:avLst/>
          </a:prstGeom>
        </p:spPr>
      </p:pic>
      <p:pic>
        <p:nvPicPr>
          <p:cNvPr id="4" name="Picture 3"/>
          <p:cNvPicPr>
            <a:picLocks noChangeAspect="1"/>
          </p:cNvPicPr>
          <p:nvPr/>
        </p:nvPicPr>
        <p:blipFill>
          <a:blip r:embed="rId6"/>
          <a:stretch>
            <a:fillRect/>
          </a:stretch>
        </p:blipFill>
        <p:spPr>
          <a:xfrm rot="16994975">
            <a:off x="4147920" y="3202461"/>
            <a:ext cx="2849690" cy="2011546"/>
          </a:xfrm>
          <a:prstGeom prst="rect">
            <a:avLst/>
          </a:prstGeom>
        </p:spPr>
      </p:pic>
    </p:spTree>
    <p:extLst>
      <p:ext uri="{BB962C8B-B14F-4D97-AF65-F5344CB8AC3E}">
        <p14:creationId xmlns:p14="http://schemas.microsoft.com/office/powerpoint/2010/main" val="690352262"/>
      </p:ext>
    </p:extLst>
  </p:cSld>
  <p:clrMapOvr>
    <a:masterClrMapping/>
  </p:clrMapOvr>
  <p:transition xmlns:p14="http://schemas.microsoft.com/office/powerpoint/2010/main">
    <p:checker/>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762000" y="76200"/>
            <a:ext cx="8153400" cy="1447800"/>
          </a:xfrm>
        </p:spPr>
        <p:txBody>
          <a:bodyPr/>
          <a:lstStyle/>
          <a:p>
            <a:pPr eaLnBrk="1" hangingPunct="1"/>
            <a:r>
              <a:rPr lang="en-US" altLang="zh-CN">
                <a:solidFill>
                  <a:srgbClr val="0033CC"/>
                </a:solidFill>
                <a:latin typeface="Arial" charset="0"/>
                <a:ea typeface="宋体" charset="0"/>
              </a:rPr>
              <a:t>What </a:t>
            </a:r>
            <a:r>
              <a:rPr lang="en-US" altLang="zh-CN" b="1">
                <a:solidFill>
                  <a:srgbClr val="0033CC"/>
                </a:solidFill>
                <a:latin typeface="Arial" charset="0"/>
                <a:ea typeface="宋体" charset="0"/>
              </a:rPr>
              <a:t>atoms</a:t>
            </a:r>
            <a:r>
              <a:rPr lang="en-US" altLang="zh-CN">
                <a:solidFill>
                  <a:srgbClr val="0033CC"/>
                </a:solidFill>
                <a:latin typeface="Arial" charset="0"/>
                <a:ea typeface="宋体" charset="0"/>
              </a:rPr>
              <a:t> are found in a starch molecule?</a:t>
            </a:r>
            <a:endParaRPr lang="en-US" altLang="zh-CN">
              <a:latin typeface="Arial" charset="0"/>
              <a:ea typeface="宋体" charset="0"/>
            </a:endParaRPr>
          </a:p>
        </p:txBody>
      </p:sp>
      <p:sp>
        <p:nvSpPr>
          <p:cNvPr id="27651" name="TextBox 12"/>
          <p:cNvSpPr txBox="1">
            <a:spLocks noChangeArrowheads="1"/>
          </p:cNvSpPr>
          <p:nvPr/>
        </p:nvSpPr>
        <p:spPr bwMode="auto">
          <a:xfrm>
            <a:off x="1371600" y="5638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b="1"/>
              <a:t>Starch</a:t>
            </a:r>
          </a:p>
        </p:txBody>
      </p:sp>
      <p:sp>
        <p:nvSpPr>
          <p:cNvPr id="19" name="Left Brace 18"/>
          <p:cNvSpPr/>
          <p:nvPr/>
        </p:nvSpPr>
        <p:spPr>
          <a:xfrm>
            <a:off x="4114800" y="1905000"/>
            <a:ext cx="838200" cy="3352800"/>
          </a:xfrm>
          <a:prstGeom prst="leftBrace">
            <a:avLst>
              <a:gd name="adj1" fmla="val 8333"/>
              <a:gd name="adj2" fmla="val 49652"/>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Arial" charset="0"/>
              <a:ea typeface="宋体" charset="0"/>
              <a:cs typeface="宋体" charset="0"/>
            </a:endParaRPr>
          </a:p>
        </p:txBody>
      </p:sp>
      <p:pic>
        <p:nvPicPr>
          <p:cNvPr id="27653" name="Picture 19" descr="carbon ato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00200"/>
            <a:ext cx="7620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Box 20"/>
          <p:cNvSpPr txBox="1">
            <a:spLocks noChangeArrowheads="1"/>
          </p:cNvSpPr>
          <p:nvPr/>
        </p:nvSpPr>
        <p:spPr bwMode="auto">
          <a:xfrm>
            <a:off x="5562600" y="1752600"/>
            <a:ext cx="198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2000" b="1"/>
              <a:t>Carbon atom </a:t>
            </a:r>
          </a:p>
        </p:txBody>
      </p:sp>
      <p:pic>
        <p:nvPicPr>
          <p:cNvPr id="27655" name="Picture 21" descr="Oxygen molecu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200400"/>
            <a:ext cx="6096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22"/>
          <p:cNvSpPr txBox="1">
            <a:spLocks noChangeArrowheads="1"/>
          </p:cNvSpPr>
          <p:nvPr/>
        </p:nvSpPr>
        <p:spPr bwMode="auto">
          <a:xfrm>
            <a:off x="5562600" y="3352800"/>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2000" b="1"/>
              <a:t>Oxygen atom </a:t>
            </a:r>
          </a:p>
        </p:txBody>
      </p:sp>
      <p:pic>
        <p:nvPicPr>
          <p:cNvPr id="27657" name="Picture 23" descr="H ato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745038"/>
            <a:ext cx="69215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24"/>
          <p:cNvSpPr txBox="1">
            <a:spLocks noChangeArrowheads="1"/>
          </p:cNvSpPr>
          <p:nvPr/>
        </p:nvSpPr>
        <p:spPr bwMode="auto">
          <a:xfrm>
            <a:off x="5562600" y="5029200"/>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b="1"/>
              <a:t>Hydrogen </a:t>
            </a:r>
            <a:r>
              <a:rPr lang="en-US" sz="2000" b="1"/>
              <a:t>atom</a:t>
            </a:r>
            <a:r>
              <a:rPr lang="en-US" sz="1800" b="1"/>
              <a:t> </a:t>
            </a:r>
          </a:p>
        </p:txBody>
      </p:sp>
      <p:sp>
        <p:nvSpPr>
          <p:cNvPr id="27659" name="TextBox 11"/>
          <p:cNvSpPr txBox="1">
            <a:spLocks noChangeArrowheads="1"/>
          </p:cNvSpPr>
          <p:nvPr/>
        </p:nvSpPr>
        <p:spPr bwMode="auto">
          <a:xfrm>
            <a:off x="5029200" y="1828800"/>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b="1">
                <a:solidFill>
                  <a:schemeClr val="bg1"/>
                </a:solidFill>
              </a:rPr>
              <a:t>C</a:t>
            </a:r>
          </a:p>
        </p:txBody>
      </p:sp>
      <p:sp>
        <p:nvSpPr>
          <p:cNvPr id="27660" name="TextBox 12"/>
          <p:cNvSpPr txBox="1">
            <a:spLocks noChangeArrowheads="1"/>
          </p:cNvSpPr>
          <p:nvPr/>
        </p:nvSpPr>
        <p:spPr bwMode="auto">
          <a:xfrm>
            <a:off x="5029200" y="3352800"/>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b="1">
                <a:solidFill>
                  <a:schemeClr val="bg1"/>
                </a:solidFill>
              </a:rPr>
              <a:t>O</a:t>
            </a:r>
          </a:p>
        </p:txBody>
      </p:sp>
      <p:sp>
        <p:nvSpPr>
          <p:cNvPr id="27661" name="TextBox 13"/>
          <p:cNvSpPr txBox="1">
            <a:spLocks noChangeArrowheads="1"/>
          </p:cNvSpPr>
          <p:nvPr/>
        </p:nvSpPr>
        <p:spPr bwMode="auto">
          <a:xfrm>
            <a:off x="5029200" y="4953000"/>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b="1">
                <a:solidFill>
                  <a:schemeClr val="bg1"/>
                </a:solidFill>
              </a:rPr>
              <a:t>H</a:t>
            </a:r>
          </a:p>
        </p:txBody>
      </p:sp>
      <p:sp>
        <p:nvSpPr>
          <p:cNvPr id="27662" name="TextBox 14"/>
          <p:cNvSpPr txBox="1">
            <a:spLocks noChangeArrowheads="1"/>
          </p:cNvSpPr>
          <p:nvPr/>
        </p:nvSpPr>
        <p:spPr bwMode="auto">
          <a:xfrm>
            <a:off x="4038600" y="56388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a:t>What form of carbon is present in plants? </a:t>
            </a:r>
          </a:p>
        </p:txBody>
      </p:sp>
      <p:pic>
        <p:nvPicPr>
          <p:cNvPr id="2" name="Picture 1"/>
          <p:cNvPicPr>
            <a:picLocks noChangeAspect="1"/>
          </p:cNvPicPr>
          <p:nvPr/>
        </p:nvPicPr>
        <p:blipFill>
          <a:blip r:embed="rId6"/>
          <a:stretch>
            <a:fillRect/>
          </a:stretch>
        </p:blipFill>
        <p:spPr>
          <a:xfrm rot="12132383">
            <a:off x="176102" y="2097704"/>
            <a:ext cx="4468665" cy="3154352"/>
          </a:xfrm>
          <a:prstGeom prst="rect">
            <a:avLst/>
          </a:prstGeom>
        </p:spPr>
      </p:pic>
    </p:spTree>
    <p:extLst>
      <p:ext uri="{BB962C8B-B14F-4D97-AF65-F5344CB8AC3E}">
        <p14:creationId xmlns:p14="http://schemas.microsoft.com/office/powerpoint/2010/main" val="410536305"/>
      </p:ext>
    </p:extLst>
  </p:cSld>
  <p:clrMapOvr>
    <a:masterClrMapping/>
  </p:clrMapOvr>
  <p:transition xmlns:p14="http://schemas.microsoft.com/office/powerpoint/2010/main">
    <p:checker/>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762000" y="76200"/>
            <a:ext cx="8153400" cy="1295400"/>
          </a:xfrm>
        </p:spPr>
        <p:txBody>
          <a:bodyPr>
            <a:normAutofit fontScale="90000"/>
          </a:bodyPr>
          <a:lstStyle/>
          <a:p>
            <a:pPr eaLnBrk="1" hangingPunct="1"/>
            <a:r>
              <a:rPr lang="en-US" altLang="zh-CN">
                <a:solidFill>
                  <a:srgbClr val="0033CC"/>
                </a:solidFill>
                <a:latin typeface="Arial" charset="0"/>
                <a:ea typeface="宋体" charset="0"/>
              </a:rPr>
              <a:t>What </a:t>
            </a:r>
            <a:r>
              <a:rPr lang="en-US" altLang="zh-CN" b="1">
                <a:solidFill>
                  <a:srgbClr val="0033CC"/>
                </a:solidFill>
                <a:latin typeface="Arial" charset="0"/>
                <a:ea typeface="宋体" charset="0"/>
              </a:rPr>
              <a:t>bonds</a:t>
            </a:r>
            <a:r>
              <a:rPr lang="en-US" altLang="zh-CN">
                <a:solidFill>
                  <a:srgbClr val="0033CC"/>
                </a:solidFill>
                <a:latin typeface="Arial" charset="0"/>
                <a:ea typeface="宋体" charset="0"/>
              </a:rPr>
              <a:t> are found in a starch molecule?</a:t>
            </a:r>
            <a:endParaRPr lang="en-US" altLang="zh-CN">
              <a:latin typeface="Arial" charset="0"/>
              <a:ea typeface="宋体" charset="0"/>
            </a:endParaRPr>
          </a:p>
        </p:txBody>
      </p:sp>
      <p:sp>
        <p:nvSpPr>
          <p:cNvPr id="29699" name="TextBox 12"/>
          <p:cNvSpPr txBox="1">
            <a:spLocks noChangeArrowheads="1"/>
          </p:cNvSpPr>
          <p:nvPr/>
        </p:nvSpPr>
        <p:spPr bwMode="auto">
          <a:xfrm>
            <a:off x="1371600" y="56388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b="1"/>
              <a:t>Starch</a:t>
            </a:r>
          </a:p>
        </p:txBody>
      </p:sp>
      <p:sp>
        <p:nvSpPr>
          <p:cNvPr id="19" name="Left Brace 18"/>
          <p:cNvSpPr/>
          <p:nvPr/>
        </p:nvSpPr>
        <p:spPr>
          <a:xfrm>
            <a:off x="4114800" y="1905000"/>
            <a:ext cx="838200" cy="4114800"/>
          </a:xfrm>
          <a:prstGeom prst="leftBrace">
            <a:avLst>
              <a:gd name="adj1" fmla="val 8333"/>
              <a:gd name="adj2" fmla="val 49652"/>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Arial" charset="0"/>
              <a:ea typeface="宋体" charset="0"/>
              <a:cs typeface="宋体" charset="0"/>
            </a:endParaRPr>
          </a:p>
        </p:txBody>
      </p:sp>
      <p:sp>
        <p:nvSpPr>
          <p:cNvPr id="29701" name="TextBox 24"/>
          <p:cNvSpPr txBox="1">
            <a:spLocks noChangeArrowheads="1"/>
          </p:cNvSpPr>
          <p:nvPr/>
        </p:nvSpPr>
        <p:spPr bwMode="auto">
          <a:xfrm>
            <a:off x="6324600" y="4114800"/>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2000" b="1"/>
              <a:t>Carbon-Oxygen </a:t>
            </a:r>
          </a:p>
          <a:p>
            <a:pPr eaLnBrk="1" hangingPunct="1"/>
            <a:r>
              <a:rPr lang="en-US" sz="2000" b="1"/>
              <a:t>    (C-O Bonds)</a:t>
            </a:r>
          </a:p>
        </p:txBody>
      </p:sp>
      <p:pic>
        <p:nvPicPr>
          <p:cNvPr id="29702" name="Picture 16" descr="C-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503831">
            <a:off x="4977607" y="5112544"/>
            <a:ext cx="6207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25" descr="8-3-2011 12-15-07 A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50060">
            <a:off x="4876800" y="2057400"/>
            <a:ext cx="11080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26" descr="C-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987374">
            <a:off x="4965700" y="2922588"/>
            <a:ext cx="6826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7" descr="8-3-2011 12-15-07 A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57689">
            <a:off x="4876800" y="4114800"/>
            <a:ext cx="1162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Box 24"/>
          <p:cNvSpPr txBox="1">
            <a:spLocks noChangeArrowheads="1"/>
          </p:cNvSpPr>
          <p:nvPr/>
        </p:nvSpPr>
        <p:spPr bwMode="auto">
          <a:xfrm>
            <a:off x="6248400" y="2971800"/>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2000" b="1"/>
              <a:t>Carbon-Hydrogen </a:t>
            </a:r>
          </a:p>
          <a:p>
            <a:pPr eaLnBrk="1" hangingPunct="1"/>
            <a:r>
              <a:rPr lang="en-US" sz="2000" b="1"/>
              <a:t>    (C-H Bonds)</a:t>
            </a:r>
          </a:p>
        </p:txBody>
      </p:sp>
      <p:sp>
        <p:nvSpPr>
          <p:cNvPr id="29707" name="TextBox 24"/>
          <p:cNvSpPr txBox="1">
            <a:spLocks noChangeArrowheads="1"/>
          </p:cNvSpPr>
          <p:nvPr/>
        </p:nvSpPr>
        <p:spPr bwMode="auto">
          <a:xfrm>
            <a:off x="6248400" y="1981200"/>
            <a:ext cx="259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2000" b="1" dirty="0"/>
              <a:t>Carbon-Carbon</a:t>
            </a:r>
          </a:p>
          <a:p>
            <a:pPr eaLnBrk="1" hangingPunct="1"/>
            <a:r>
              <a:rPr lang="en-US" sz="2000" b="1" dirty="0"/>
              <a:t>    (C-C Bonds)</a:t>
            </a:r>
          </a:p>
        </p:txBody>
      </p:sp>
      <p:sp>
        <p:nvSpPr>
          <p:cNvPr id="29708" name="TextBox 24"/>
          <p:cNvSpPr txBox="1">
            <a:spLocks noChangeArrowheads="1"/>
          </p:cNvSpPr>
          <p:nvPr/>
        </p:nvSpPr>
        <p:spPr bwMode="auto">
          <a:xfrm>
            <a:off x="6248400" y="5105400"/>
            <a:ext cx="259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2000" b="1"/>
              <a:t>Oxygen-Hydrogen </a:t>
            </a:r>
          </a:p>
          <a:p>
            <a:pPr eaLnBrk="1" hangingPunct="1"/>
            <a:r>
              <a:rPr lang="en-US" sz="2000" b="1"/>
              <a:t>    (O-H Bonds)</a:t>
            </a:r>
          </a:p>
        </p:txBody>
      </p:sp>
      <p:sp>
        <p:nvSpPr>
          <p:cNvPr id="29709" name="TextBox 13"/>
          <p:cNvSpPr txBox="1">
            <a:spLocks noChangeArrowheads="1"/>
          </p:cNvSpPr>
          <p:nvPr/>
        </p:nvSpPr>
        <p:spPr bwMode="auto">
          <a:xfrm>
            <a:off x="4876800" y="2144713"/>
            <a:ext cx="30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b="1">
                <a:solidFill>
                  <a:schemeClr val="bg1"/>
                </a:solidFill>
              </a:rPr>
              <a:t>C</a:t>
            </a:r>
          </a:p>
        </p:txBody>
      </p:sp>
      <p:sp>
        <p:nvSpPr>
          <p:cNvPr id="29710" name="TextBox 14"/>
          <p:cNvSpPr txBox="1">
            <a:spLocks noChangeArrowheads="1"/>
          </p:cNvSpPr>
          <p:nvPr/>
        </p:nvSpPr>
        <p:spPr bwMode="auto">
          <a:xfrm>
            <a:off x="5562600" y="2133600"/>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b="1">
                <a:solidFill>
                  <a:schemeClr val="bg1"/>
                </a:solidFill>
              </a:rPr>
              <a:t>C</a:t>
            </a:r>
          </a:p>
        </p:txBody>
      </p:sp>
      <p:sp>
        <p:nvSpPr>
          <p:cNvPr id="29711" name="TextBox 15"/>
          <p:cNvSpPr txBox="1">
            <a:spLocks noChangeArrowheads="1"/>
          </p:cNvSpPr>
          <p:nvPr/>
        </p:nvSpPr>
        <p:spPr bwMode="auto">
          <a:xfrm>
            <a:off x="4953000" y="3124200"/>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b="1">
                <a:solidFill>
                  <a:schemeClr val="bg1"/>
                </a:solidFill>
              </a:rPr>
              <a:t>C</a:t>
            </a:r>
          </a:p>
        </p:txBody>
      </p:sp>
      <p:sp>
        <p:nvSpPr>
          <p:cNvPr id="29712" name="TextBox 16"/>
          <p:cNvSpPr txBox="1">
            <a:spLocks noChangeArrowheads="1"/>
          </p:cNvSpPr>
          <p:nvPr/>
        </p:nvSpPr>
        <p:spPr bwMode="auto">
          <a:xfrm>
            <a:off x="5410200" y="3124200"/>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b="1">
                <a:solidFill>
                  <a:schemeClr val="bg1"/>
                </a:solidFill>
              </a:rPr>
              <a:t>H</a:t>
            </a:r>
          </a:p>
        </p:txBody>
      </p:sp>
      <p:sp>
        <p:nvSpPr>
          <p:cNvPr id="29713" name="TextBox 17"/>
          <p:cNvSpPr txBox="1">
            <a:spLocks noChangeArrowheads="1"/>
          </p:cNvSpPr>
          <p:nvPr/>
        </p:nvSpPr>
        <p:spPr bwMode="auto">
          <a:xfrm>
            <a:off x="4953000" y="4202113"/>
            <a:ext cx="30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b="1">
                <a:solidFill>
                  <a:schemeClr val="bg1"/>
                </a:solidFill>
              </a:rPr>
              <a:t>C</a:t>
            </a:r>
          </a:p>
        </p:txBody>
      </p:sp>
      <p:sp>
        <p:nvSpPr>
          <p:cNvPr id="29714" name="TextBox 19"/>
          <p:cNvSpPr txBox="1">
            <a:spLocks noChangeArrowheads="1"/>
          </p:cNvSpPr>
          <p:nvPr/>
        </p:nvSpPr>
        <p:spPr bwMode="auto">
          <a:xfrm>
            <a:off x="5638800" y="4202113"/>
            <a:ext cx="30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b="1">
                <a:solidFill>
                  <a:schemeClr val="bg1"/>
                </a:solidFill>
              </a:rPr>
              <a:t>O</a:t>
            </a:r>
          </a:p>
        </p:txBody>
      </p:sp>
      <p:sp>
        <p:nvSpPr>
          <p:cNvPr id="29715" name="TextBox 20"/>
          <p:cNvSpPr txBox="1">
            <a:spLocks noChangeArrowheads="1"/>
          </p:cNvSpPr>
          <p:nvPr/>
        </p:nvSpPr>
        <p:spPr bwMode="auto">
          <a:xfrm>
            <a:off x="4953000" y="5257800"/>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b="1">
                <a:solidFill>
                  <a:schemeClr val="bg1"/>
                </a:solidFill>
              </a:rPr>
              <a:t>O</a:t>
            </a:r>
          </a:p>
        </p:txBody>
      </p:sp>
      <p:sp>
        <p:nvSpPr>
          <p:cNvPr id="29716" name="TextBox 21"/>
          <p:cNvSpPr txBox="1">
            <a:spLocks noChangeArrowheads="1"/>
          </p:cNvSpPr>
          <p:nvPr/>
        </p:nvSpPr>
        <p:spPr bwMode="auto">
          <a:xfrm>
            <a:off x="5410200" y="5257800"/>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b="1">
                <a:solidFill>
                  <a:schemeClr val="bg1"/>
                </a:solidFill>
              </a:rPr>
              <a:t>H</a:t>
            </a:r>
          </a:p>
        </p:txBody>
      </p:sp>
      <p:sp>
        <p:nvSpPr>
          <p:cNvPr id="29717" name="TextBox 21"/>
          <p:cNvSpPr txBox="1">
            <a:spLocks noChangeArrowheads="1"/>
          </p:cNvSpPr>
          <p:nvPr/>
        </p:nvSpPr>
        <p:spPr bwMode="auto">
          <a:xfrm>
            <a:off x="4114800" y="62484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sz="1800"/>
              <a:t>Where is the </a:t>
            </a:r>
            <a:r>
              <a:rPr lang="en-US" sz="1800" b="1"/>
              <a:t>energy</a:t>
            </a:r>
            <a:r>
              <a:rPr lang="en-US" sz="1800"/>
              <a:t> stored in this picture? </a:t>
            </a:r>
          </a:p>
        </p:txBody>
      </p:sp>
      <p:pic>
        <p:nvPicPr>
          <p:cNvPr id="23" name="Picture 22"/>
          <p:cNvPicPr>
            <a:picLocks noChangeAspect="1"/>
          </p:cNvPicPr>
          <p:nvPr/>
        </p:nvPicPr>
        <p:blipFill>
          <a:blip r:embed="rId7"/>
          <a:stretch>
            <a:fillRect/>
          </a:stretch>
        </p:blipFill>
        <p:spPr>
          <a:xfrm rot="12132383">
            <a:off x="176102" y="2097704"/>
            <a:ext cx="4468665" cy="3154352"/>
          </a:xfrm>
          <a:prstGeom prst="rect">
            <a:avLst/>
          </a:prstGeom>
        </p:spPr>
      </p:pic>
    </p:spTree>
    <p:extLst>
      <p:ext uri="{BB962C8B-B14F-4D97-AF65-F5344CB8AC3E}">
        <p14:creationId xmlns:p14="http://schemas.microsoft.com/office/powerpoint/2010/main" val="2871535157"/>
      </p:ext>
    </p:extLst>
  </p:cSld>
  <p:clrMapOvr>
    <a:masterClrMapping/>
  </p:clrMapOvr>
  <p:transition xmlns:p14="http://schemas.microsoft.com/office/powerpoint/2010/main">
    <p:checker/>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3927265"/>
            <a:ext cx="7048500" cy="1635335"/>
          </a:xfrm>
          <a:prstGeom prst="rect">
            <a:avLst/>
          </a:prstGeom>
        </p:spPr>
      </p:pic>
      <p:pic>
        <p:nvPicPr>
          <p:cNvPr id="4" name="Picture 3" descr="glucose"/>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2438400" cy="2133600"/>
          </a:xfrm>
          <a:prstGeom prst="rect">
            <a:avLst/>
          </a:prstGeom>
          <a:noFill/>
          <a:ln>
            <a:noFill/>
          </a:ln>
        </p:spPr>
      </p:pic>
      <p:sp>
        <p:nvSpPr>
          <p:cNvPr id="6" name="Title 1"/>
          <p:cNvSpPr>
            <a:spLocks noGrp="1"/>
          </p:cNvSpPr>
          <p:nvPr>
            <p:ph type="title"/>
          </p:nvPr>
        </p:nvSpPr>
        <p:spPr>
          <a:xfrm>
            <a:off x="457200" y="76200"/>
            <a:ext cx="8229600" cy="944562"/>
          </a:xfrm>
        </p:spPr>
        <p:txBody>
          <a:bodyPr>
            <a:normAutofit fontScale="90000"/>
          </a:bodyPr>
          <a:lstStyle/>
          <a:p>
            <a:r>
              <a:rPr lang="en-US" b="1" dirty="0" smtClean="0"/>
              <a:t>What are plants made </a:t>
            </a:r>
            <a:r>
              <a:rPr lang="en-US" b="1" dirty="0" err="1" smtClean="0"/>
              <a:t>of?</a:t>
            </a:r>
            <a:r>
              <a:rPr lang="en-US" b="1" dirty="0" err="1" smtClean="0">
                <a:solidFill>
                  <a:srgbClr val="964D00"/>
                </a:solidFill>
              </a:rPr>
              <a:t>CARBOHYDRATES</a:t>
            </a:r>
            <a:endParaRPr lang="en-US" b="1" dirty="0">
              <a:solidFill>
                <a:srgbClr val="964D00"/>
              </a:solidFill>
            </a:endParaRPr>
          </a:p>
        </p:txBody>
      </p:sp>
      <p:sp>
        <p:nvSpPr>
          <p:cNvPr id="7" name="TextBox 6"/>
          <p:cNvSpPr txBox="1"/>
          <p:nvPr/>
        </p:nvSpPr>
        <p:spPr>
          <a:xfrm>
            <a:off x="381000" y="2743200"/>
            <a:ext cx="2667000" cy="707886"/>
          </a:xfrm>
          <a:prstGeom prst="rect">
            <a:avLst/>
          </a:prstGeom>
          <a:noFill/>
        </p:spPr>
        <p:txBody>
          <a:bodyPr wrap="square" rtlCol="0">
            <a:spAutoFit/>
          </a:bodyPr>
          <a:lstStyle/>
          <a:p>
            <a:pPr algn="ctr"/>
            <a:r>
              <a:rPr lang="en-US" sz="4000" b="1" dirty="0" smtClean="0"/>
              <a:t>glucose</a:t>
            </a:r>
            <a:endParaRPr lang="en-US" sz="4000" b="1" dirty="0"/>
          </a:p>
        </p:txBody>
      </p:sp>
      <p:sp>
        <p:nvSpPr>
          <p:cNvPr id="8" name="TextBox 7"/>
          <p:cNvSpPr txBox="1"/>
          <p:nvPr/>
        </p:nvSpPr>
        <p:spPr>
          <a:xfrm>
            <a:off x="381000" y="5845314"/>
            <a:ext cx="8382000" cy="646331"/>
          </a:xfrm>
          <a:prstGeom prst="rect">
            <a:avLst/>
          </a:prstGeom>
          <a:noFill/>
        </p:spPr>
        <p:txBody>
          <a:bodyPr wrap="square" rtlCol="0">
            <a:spAutoFit/>
          </a:bodyPr>
          <a:lstStyle/>
          <a:p>
            <a:pPr algn="ctr"/>
            <a:r>
              <a:rPr lang="en-US" sz="3600" dirty="0" smtClean="0"/>
              <a:t>What </a:t>
            </a:r>
            <a:r>
              <a:rPr lang="en-US" sz="3600" b="1" dirty="0" smtClean="0"/>
              <a:t>atoms</a:t>
            </a:r>
            <a:r>
              <a:rPr lang="en-US" sz="3600" dirty="0" smtClean="0"/>
              <a:t> are carbohydrates made of?</a:t>
            </a:r>
            <a:endParaRPr lang="en-US" sz="3600" dirty="0"/>
          </a:p>
        </p:txBody>
      </p:sp>
      <p:pic>
        <p:nvPicPr>
          <p:cNvPr id="9" name="Picture 8"/>
          <p:cNvPicPr>
            <a:picLocks noChangeAspect="1"/>
          </p:cNvPicPr>
          <p:nvPr/>
        </p:nvPicPr>
        <p:blipFill>
          <a:blip r:embed="rId4"/>
          <a:stretch>
            <a:fillRect/>
          </a:stretch>
        </p:blipFill>
        <p:spPr>
          <a:xfrm>
            <a:off x="3657600" y="1275538"/>
            <a:ext cx="3048000" cy="2686862"/>
          </a:xfrm>
          <a:prstGeom prst="rect">
            <a:avLst/>
          </a:prstGeom>
        </p:spPr>
      </p:pic>
      <p:sp>
        <p:nvSpPr>
          <p:cNvPr id="10" name="TextBox 9"/>
          <p:cNvSpPr txBox="1"/>
          <p:nvPr/>
        </p:nvSpPr>
        <p:spPr>
          <a:xfrm>
            <a:off x="6705600" y="1648361"/>
            <a:ext cx="2362200" cy="1323439"/>
          </a:xfrm>
          <a:prstGeom prst="rect">
            <a:avLst/>
          </a:prstGeom>
          <a:noFill/>
        </p:spPr>
        <p:txBody>
          <a:bodyPr wrap="square" rtlCol="0">
            <a:spAutoFit/>
          </a:bodyPr>
          <a:lstStyle/>
          <a:p>
            <a:pPr algn="ctr"/>
            <a:r>
              <a:rPr lang="en-US" sz="4000" b="1" dirty="0" smtClean="0"/>
              <a:t>fiber (cellulose)</a:t>
            </a:r>
            <a:endParaRPr lang="en-US" sz="4000" b="1" dirty="0"/>
          </a:p>
        </p:txBody>
      </p:sp>
      <p:sp>
        <p:nvSpPr>
          <p:cNvPr id="11" name="TextBox 10"/>
          <p:cNvSpPr txBox="1"/>
          <p:nvPr/>
        </p:nvSpPr>
        <p:spPr>
          <a:xfrm>
            <a:off x="7239000" y="4191000"/>
            <a:ext cx="1524000" cy="707886"/>
          </a:xfrm>
          <a:prstGeom prst="rect">
            <a:avLst/>
          </a:prstGeom>
          <a:noFill/>
        </p:spPr>
        <p:txBody>
          <a:bodyPr wrap="square" rtlCol="0">
            <a:spAutoFit/>
          </a:bodyPr>
          <a:lstStyle/>
          <a:p>
            <a:pPr algn="ctr"/>
            <a:r>
              <a:rPr lang="en-US" sz="4000" b="1" dirty="0" smtClean="0"/>
              <a:t>starch</a:t>
            </a:r>
            <a:endParaRPr lang="en-US" sz="4000" b="1" dirty="0"/>
          </a:p>
        </p:txBody>
      </p:sp>
    </p:spTree>
    <p:extLst>
      <p:ext uri="{BB962C8B-B14F-4D97-AF65-F5344CB8AC3E}">
        <p14:creationId xmlns:p14="http://schemas.microsoft.com/office/powerpoint/2010/main" val="2785752082"/>
      </p:ext>
    </p:extLst>
  </p:cSld>
  <p:clrMapOvr>
    <a:masterClrMapping/>
  </p:clrMapOvr>
  <p:transition xmlns:p14="http://schemas.microsoft.com/office/powerpoint/2010/main">
    <p:checke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 Example of a Plant Root: Carrots</a:t>
            </a:r>
            <a:endParaRPr lang="en-US" dirty="0"/>
          </a:p>
        </p:txBody>
      </p:sp>
      <p:sp>
        <p:nvSpPr>
          <p:cNvPr id="7" name="TextBox 6"/>
          <p:cNvSpPr txBox="1"/>
          <p:nvPr/>
        </p:nvSpPr>
        <p:spPr>
          <a:xfrm>
            <a:off x="4191000" y="1828800"/>
            <a:ext cx="3657600" cy="2677656"/>
          </a:xfrm>
          <a:prstGeom prst="rect">
            <a:avLst/>
          </a:prstGeom>
          <a:noFill/>
        </p:spPr>
        <p:txBody>
          <a:bodyPr wrap="square" rtlCol="0">
            <a:spAutoFit/>
          </a:bodyPr>
          <a:lstStyle/>
          <a:p>
            <a:r>
              <a:rPr lang="en-US" sz="2800" dirty="0" smtClean="0"/>
              <a:t>Total carbohydrate = starch + sugar + fiber (such as cellulose)</a:t>
            </a:r>
          </a:p>
          <a:p>
            <a:endParaRPr lang="en-US" sz="2800" dirty="0"/>
          </a:p>
          <a:p>
            <a:r>
              <a:rPr lang="en-US" sz="2800" dirty="0" smtClean="0"/>
              <a:t>How much starch is in 100 grams of carrots?</a:t>
            </a:r>
          </a:p>
        </p:txBody>
      </p:sp>
      <p:pic>
        <p:nvPicPr>
          <p:cNvPr id="3" name="Picture 2"/>
          <p:cNvPicPr>
            <a:picLocks noChangeAspect="1"/>
          </p:cNvPicPr>
          <p:nvPr/>
        </p:nvPicPr>
        <p:blipFill>
          <a:blip r:embed="rId2"/>
          <a:stretch>
            <a:fillRect/>
          </a:stretch>
        </p:blipFill>
        <p:spPr>
          <a:xfrm>
            <a:off x="762000" y="1714500"/>
            <a:ext cx="2819400" cy="4457700"/>
          </a:xfrm>
          <a:prstGeom prst="rect">
            <a:avLst/>
          </a:prstGeom>
        </p:spPr>
      </p:pic>
      <p:sp>
        <p:nvSpPr>
          <p:cNvPr id="4" name="Rounded Rectangle 3"/>
          <p:cNvSpPr/>
          <p:nvPr/>
        </p:nvSpPr>
        <p:spPr>
          <a:xfrm>
            <a:off x="609600" y="3962400"/>
            <a:ext cx="3048000" cy="8382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3486583"/>
      </p:ext>
    </p:extLst>
  </p:cSld>
  <p:clrMapOvr>
    <a:masterClrMapping/>
  </p:clrMapOvr>
  <p:transition xmlns:p14="http://schemas.microsoft.com/office/powerpoint/2010/main">
    <p:checke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066800"/>
          </a:xfrm>
        </p:spPr>
        <p:txBody>
          <a:bodyPr>
            <a:normAutofit fontScale="90000"/>
          </a:bodyPr>
          <a:lstStyle/>
          <a:p>
            <a:r>
              <a:rPr lang="en-US" b="1" dirty="0" smtClean="0"/>
              <a:t>What are plants made of?</a:t>
            </a:r>
            <a:br>
              <a:rPr lang="en-US" b="1" dirty="0" smtClean="0"/>
            </a:br>
            <a:r>
              <a:rPr lang="en-US" b="1" dirty="0" smtClean="0">
                <a:solidFill>
                  <a:srgbClr val="FF0000"/>
                </a:solidFill>
              </a:rPr>
              <a:t>FATS</a:t>
            </a:r>
            <a:endParaRPr lang="en-US" b="1" dirty="0">
              <a:solidFill>
                <a:srgbClr val="FF0000"/>
              </a:solidFill>
            </a:endParaRPr>
          </a:p>
        </p:txBody>
      </p:sp>
      <p:sp>
        <p:nvSpPr>
          <p:cNvPr id="4" name="TextBox 3"/>
          <p:cNvSpPr txBox="1"/>
          <p:nvPr/>
        </p:nvSpPr>
        <p:spPr>
          <a:xfrm>
            <a:off x="1447800" y="4963180"/>
            <a:ext cx="2057400" cy="523220"/>
          </a:xfrm>
          <a:prstGeom prst="rect">
            <a:avLst/>
          </a:prstGeom>
          <a:noFill/>
        </p:spPr>
        <p:txBody>
          <a:bodyPr wrap="square" rtlCol="0">
            <a:spAutoFit/>
          </a:bodyPr>
          <a:lstStyle/>
          <a:p>
            <a:r>
              <a:rPr lang="en-US" sz="2800" b="1" dirty="0" smtClean="0">
                <a:solidFill>
                  <a:srgbClr val="008000"/>
                </a:solidFill>
              </a:rPr>
              <a:t>1 glycerol</a:t>
            </a:r>
            <a:endParaRPr lang="en-US" sz="2800" b="1" dirty="0">
              <a:solidFill>
                <a:srgbClr val="008000"/>
              </a:solidFill>
            </a:endParaRPr>
          </a:p>
        </p:txBody>
      </p:sp>
      <p:sp>
        <p:nvSpPr>
          <p:cNvPr id="6" name="TextBox 5"/>
          <p:cNvSpPr txBox="1"/>
          <p:nvPr/>
        </p:nvSpPr>
        <p:spPr>
          <a:xfrm>
            <a:off x="4038600" y="4963180"/>
            <a:ext cx="3048000" cy="523220"/>
          </a:xfrm>
          <a:prstGeom prst="rect">
            <a:avLst/>
          </a:prstGeom>
          <a:noFill/>
        </p:spPr>
        <p:txBody>
          <a:bodyPr wrap="square" rtlCol="0">
            <a:spAutoFit/>
          </a:bodyPr>
          <a:lstStyle/>
          <a:p>
            <a:r>
              <a:rPr lang="en-US" sz="2800" b="1" dirty="0" smtClean="0">
                <a:solidFill>
                  <a:srgbClr val="FF0000"/>
                </a:solidFill>
              </a:rPr>
              <a:t>3 fatty acids</a:t>
            </a:r>
            <a:endParaRPr lang="en-US" sz="2800" b="1" dirty="0">
              <a:solidFill>
                <a:srgbClr val="FF0000"/>
              </a:solidFill>
            </a:endParaRPr>
          </a:p>
        </p:txBody>
      </p:sp>
      <p:sp>
        <p:nvSpPr>
          <p:cNvPr id="7" name="TextBox 6"/>
          <p:cNvSpPr txBox="1"/>
          <p:nvPr/>
        </p:nvSpPr>
        <p:spPr>
          <a:xfrm>
            <a:off x="381000" y="5845314"/>
            <a:ext cx="8382000" cy="646331"/>
          </a:xfrm>
          <a:prstGeom prst="rect">
            <a:avLst/>
          </a:prstGeom>
          <a:noFill/>
        </p:spPr>
        <p:txBody>
          <a:bodyPr wrap="square" rtlCol="0">
            <a:spAutoFit/>
          </a:bodyPr>
          <a:lstStyle/>
          <a:p>
            <a:pPr algn="ctr"/>
            <a:r>
              <a:rPr lang="en-US" sz="3600" dirty="0" smtClean="0"/>
              <a:t>What </a:t>
            </a:r>
            <a:r>
              <a:rPr lang="en-US" sz="3600" b="1" dirty="0" smtClean="0"/>
              <a:t>atoms</a:t>
            </a:r>
            <a:r>
              <a:rPr lang="en-US" sz="3600" dirty="0" smtClean="0"/>
              <a:t> are fats made of?</a:t>
            </a:r>
            <a:endParaRPr lang="en-US" sz="3600" dirty="0"/>
          </a:p>
        </p:txBody>
      </p:sp>
      <p:pic>
        <p:nvPicPr>
          <p:cNvPr id="3" name="Picture 2"/>
          <p:cNvPicPr>
            <a:picLocks noChangeAspect="1"/>
          </p:cNvPicPr>
          <p:nvPr/>
        </p:nvPicPr>
        <p:blipFill>
          <a:blip r:embed="rId2"/>
          <a:stretch>
            <a:fillRect/>
          </a:stretch>
        </p:blipFill>
        <p:spPr>
          <a:xfrm rot="16200000">
            <a:off x="1023387" y="2177015"/>
            <a:ext cx="3114343" cy="1960714"/>
          </a:xfrm>
          <a:prstGeom prst="rect">
            <a:avLst/>
          </a:prstGeom>
        </p:spPr>
      </p:pic>
      <p:pic>
        <p:nvPicPr>
          <p:cNvPr id="8" name="Picture 7"/>
          <p:cNvPicPr>
            <a:picLocks noChangeAspect="1"/>
          </p:cNvPicPr>
          <p:nvPr/>
        </p:nvPicPr>
        <p:blipFill>
          <a:blip r:embed="rId3"/>
          <a:stretch>
            <a:fillRect/>
          </a:stretch>
        </p:blipFill>
        <p:spPr>
          <a:xfrm>
            <a:off x="2895600" y="1524000"/>
            <a:ext cx="2946400" cy="1351931"/>
          </a:xfrm>
          <a:prstGeom prst="rect">
            <a:avLst/>
          </a:prstGeom>
        </p:spPr>
      </p:pic>
      <p:pic>
        <p:nvPicPr>
          <p:cNvPr id="9" name="Picture 8"/>
          <p:cNvPicPr>
            <a:picLocks noChangeAspect="1"/>
          </p:cNvPicPr>
          <p:nvPr/>
        </p:nvPicPr>
        <p:blipFill>
          <a:blip r:embed="rId3"/>
          <a:stretch>
            <a:fillRect/>
          </a:stretch>
        </p:blipFill>
        <p:spPr>
          <a:xfrm>
            <a:off x="3048000" y="2667000"/>
            <a:ext cx="2946400" cy="1351931"/>
          </a:xfrm>
          <a:prstGeom prst="rect">
            <a:avLst/>
          </a:prstGeom>
        </p:spPr>
      </p:pic>
      <p:pic>
        <p:nvPicPr>
          <p:cNvPr id="10" name="Picture 9"/>
          <p:cNvPicPr>
            <a:picLocks noChangeAspect="1"/>
          </p:cNvPicPr>
          <p:nvPr/>
        </p:nvPicPr>
        <p:blipFill>
          <a:blip r:embed="rId3"/>
          <a:stretch>
            <a:fillRect/>
          </a:stretch>
        </p:blipFill>
        <p:spPr>
          <a:xfrm>
            <a:off x="3048000" y="3733800"/>
            <a:ext cx="2946400" cy="1351931"/>
          </a:xfrm>
          <a:prstGeom prst="rect">
            <a:avLst/>
          </a:prstGeom>
        </p:spPr>
      </p:pic>
    </p:spTree>
    <p:extLst>
      <p:ext uri="{BB962C8B-B14F-4D97-AF65-F5344CB8AC3E}">
        <p14:creationId xmlns:p14="http://schemas.microsoft.com/office/powerpoint/2010/main" val="2240450344"/>
      </p:ext>
    </p:extLst>
  </p:cSld>
  <p:clrMapOvr>
    <a:masterClrMapping/>
  </p:clrMapOvr>
  <p:transition xmlns:p14="http://schemas.microsoft.com/office/powerpoint/2010/main">
    <p:checke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52400"/>
            <a:ext cx="8229600" cy="1066800"/>
          </a:xfrm>
        </p:spPr>
        <p:txBody>
          <a:bodyPr>
            <a:normAutofit fontScale="90000"/>
          </a:bodyPr>
          <a:lstStyle/>
          <a:p>
            <a:r>
              <a:rPr lang="en-US" b="1" dirty="0" smtClean="0"/>
              <a:t>What are plants made of?</a:t>
            </a:r>
            <a:br>
              <a:rPr lang="en-US" b="1" dirty="0" smtClean="0"/>
            </a:br>
            <a:r>
              <a:rPr lang="en-US" b="1" dirty="0" smtClean="0">
                <a:solidFill>
                  <a:srgbClr val="0000FF"/>
                </a:solidFill>
              </a:rPr>
              <a:t>PROTEIN</a:t>
            </a:r>
            <a:endParaRPr lang="en-US" b="1" dirty="0">
              <a:solidFill>
                <a:srgbClr val="0000FF"/>
              </a:solidFill>
            </a:endParaRPr>
          </a:p>
        </p:txBody>
      </p:sp>
      <p:sp>
        <p:nvSpPr>
          <p:cNvPr id="6" name="TextBox 5"/>
          <p:cNvSpPr txBox="1"/>
          <p:nvPr/>
        </p:nvSpPr>
        <p:spPr>
          <a:xfrm>
            <a:off x="4191000" y="5105400"/>
            <a:ext cx="4419600" cy="1200329"/>
          </a:xfrm>
          <a:prstGeom prst="rect">
            <a:avLst/>
          </a:prstGeom>
          <a:noFill/>
        </p:spPr>
        <p:txBody>
          <a:bodyPr wrap="square" rtlCol="0">
            <a:spAutoFit/>
          </a:bodyPr>
          <a:lstStyle/>
          <a:p>
            <a:pPr algn="ctr"/>
            <a:r>
              <a:rPr lang="en-US" sz="3600" dirty="0" smtClean="0"/>
              <a:t>What </a:t>
            </a:r>
            <a:r>
              <a:rPr lang="en-US" sz="3600" b="1" dirty="0" smtClean="0"/>
              <a:t>atoms</a:t>
            </a:r>
            <a:r>
              <a:rPr lang="en-US" sz="3600" dirty="0" smtClean="0"/>
              <a:t> are proteins made of?</a:t>
            </a:r>
            <a:endParaRPr lang="en-US" sz="3600" dirty="0"/>
          </a:p>
        </p:txBody>
      </p:sp>
      <p:pic>
        <p:nvPicPr>
          <p:cNvPr id="4" name="Picture 3"/>
          <p:cNvPicPr>
            <a:picLocks noChangeAspect="1"/>
          </p:cNvPicPr>
          <p:nvPr/>
        </p:nvPicPr>
        <p:blipFill>
          <a:blip r:embed="rId2"/>
          <a:stretch>
            <a:fillRect/>
          </a:stretch>
        </p:blipFill>
        <p:spPr>
          <a:xfrm>
            <a:off x="4495800" y="1600200"/>
            <a:ext cx="3947160" cy="3657600"/>
          </a:xfrm>
          <a:prstGeom prst="rect">
            <a:avLst/>
          </a:prstGeom>
        </p:spPr>
      </p:pic>
      <p:sp>
        <p:nvSpPr>
          <p:cNvPr id="2" name="TextBox 1"/>
          <p:cNvSpPr txBox="1"/>
          <p:nvPr/>
        </p:nvSpPr>
        <p:spPr>
          <a:xfrm>
            <a:off x="990600" y="1524000"/>
            <a:ext cx="2407893" cy="646331"/>
          </a:xfrm>
          <a:prstGeom prst="rect">
            <a:avLst/>
          </a:prstGeom>
          <a:noFill/>
        </p:spPr>
        <p:txBody>
          <a:bodyPr wrap="none" rtlCol="0">
            <a:spAutoFit/>
          </a:bodyPr>
          <a:lstStyle/>
          <a:p>
            <a:r>
              <a:rPr lang="en-US" dirty="0" smtClean="0"/>
              <a:t>Two of the Amino Acids</a:t>
            </a:r>
          </a:p>
          <a:p>
            <a:endParaRPr lang="en-US" dirty="0"/>
          </a:p>
        </p:txBody>
      </p:sp>
      <p:pic>
        <p:nvPicPr>
          <p:cNvPr id="7" name="Picture 6"/>
          <p:cNvPicPr>
            <a:picLocks noChangeAspect="1"/>
          </p:cNvPicPr>
          <p:nvPr/>
        </p:nvPicPr>
        <p:blipFill>
          <a:blip r:embed="rId3"/>
          <a:stretch>
            <a:fillRect/>
          </a:stretch>
        </p:blipFill>
        <p:spPr>
          <a:xfrm>
            <a:off x="533400" y="1752600"/>
            <a:ext cx="3141805" cy="2273300"/>
          </a:xfrm>
          <a:prstGeom prst="rect">
            <a:avLst/>
          </a:prstGeom>
        </p:spPr>
      </p:pic>
      <p:pic>
        <p:nvPicPr>
          <p:cNvPr id="8" name="Picture 7"/>
          <p:cNvPicPr>
            <a:picLocks noChangeAspect="1"/>
          </p:cNvPicPr>
          <p:nvPr/>
        </p:nvPicPr>
        <p:blipFill>
          <a:blip r:embed="rId4"/>
          <a:stretch>
            <a:fillRect/>
          </a:stretch>
        </p:blipFill>
        <p:spPr>
          <a:xfrm>
            <a:off x="762000" y="4038600"/>
            <a:ext cx="2863215" cy="2057400"/>
          </a:xfrm>
          <a:prstGeom prst="rect">
            <a:avLst/>
          </a:prstGeom>
        </p:spPr>
      </p:pic>
    </p:spTree>
    <p:extLst>
      <p:ext uri="{BB962C8B-B14F-4D97-AF65-F5344CB8AC3E}">
        <p14:creationId xmlns:p14="http://schemas.microsoft.com/office/powerpoint/2010/main" val="434732413"/>
      </p:ext>
    </p:extLst>
  </p:cSld>
  <p:clrMapOvr>
    <a:masterClrMapping/>
  </p:clrMapOvr>
  <p:transition xmlns:p14="http://schemas.microsoft.com/office/powerpoint/2010/main">
    <p:checke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Nutrition Labels: Carrots</a:t>
            </a:r>
            <a:endParaRPr lang="en-US" dirty="0"/>
          </a:p>
        </p:txBody>
      </p:sp>
      <p:sp>
        <p:nvSpPr>
          <p:cNvPr id="7" name="TextBox 6"/>
          <p:cNvSpPr txBox="1"/>
          <p:nvPr/>
        </p:nvSpPr>
        <p:spPr>
          <a:xfrm>
            <a:off x="4191000" y="1828800"/>
            <a:ext cx="3657600" cy="2246769"/>
          </a:xfrm>
          <a:prstGeom prst="rect">
            <a:avLst/>
          </a:prstGeom>
          <a:noFill/>
        </p:spPr>
        <p:txBody>
          <a:bodyPr wrap="square" rtlCol="0">
            <a:spAutoFit/>
          </a:bodyPr>
          <a:lstStyle/>
          <a:p>
            <a:r>
              <a:rPr lang="en-US" sz="2800" dirty="0" smtClean="0"/>
              <a:t>Vitamins, minerals, and cholesterol make up less than 1% of plants (less than 1 gram out of 100 grams).</a:t>
            </a:r>
          </a:p>
        </p:txBody>
      </p:sp>
      <p:pic>
        <p:nvPicPr>
          <p:cNvPr id="3" name="Picture 2"/>
          <p:cNvPicPr>
            <a:picLocks noChangeAspect="1"/>
          </p:cNvPicPr>
          <p:nvPr/>
        </p:nvPicPr>
        <p:blipFill>
          <a:blip r:embed="rId2"/>
          <a:stretch>
            <a:fillRect/>
          </a:stretch>
        </p:blipFill>
        <p:spPr>
          <a:xfrm>
            <a:off x="762000" y="1714500"/>
            <a:ext cx="2819400" cy="4457700"/>
          </a:xfrm>
          <a:prstGeom prst="rect">
            <a:avLst/>
          </a:prstGeom>
        </p:spPr>
      </p:pic>
      <p:sp>
        <p:nvSpPr>
          <p:cNvPr id="4" name="Rounded Rectangle 3"/>
          <p:cNvSpPr/>
          <p:nvPr/>
        </p:nvSpPr>
        <p:spPr>
          <a:xfrm>
            <a:off x="609600" y="3657600"/>
            <a:ext cx="3048000" cy="4572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609600" y="4800600"/>
            <a:ext cx="3048000" cy="8382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9202701"/>
      </p:ext>
    </p:extLst>
  </p:cSld>
  <p:clrMapOvr>
    <a:masterClrMapping/>
  </p:clrMapOvr>
  <p:transition xmlns:p14="http://schemas.microsoft.com/office/powerpoint/2010/main">
    <p:checke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Nutrition Labels: Carrots</a:t>
            </a:r>
            <a:endParaRPr lang="en-US" dirty="0"/>
          </a:p>
        </p:txBody>
      </p:sp>
      <p:sp>
        <p:nvSpPr>
          <p:cNvPr id="7" name="TextBox 6"/>
          <p:cNvSpPr txBox="1"/>
          <p:nvPr/>
        </p:nvSpPr>
        <p:spPr>
          <a:xfrm>
            <a:off x="4191000" y="1828800"/>
            <a:ext cx="3657600" cy="4401205"/>
          </a:xfrm>
          <a:prstGeom prst="rect">
            <a:avLst/>
          </a:prstGeom>
          <a:noFill/>
        </p:spPr>
        <p:txBody>
          <a:bodyPr wrap="square" rtlCol="0">
            <a:spAutoFit/>
          </a:bodyPr>
          <a:lstStyle/>
          <a:p>
            <a:r>
              <a:rPr lang="en-US" sz="2800" dirty="0" smtClean="0"/>
              <a:t>Besides </a:t>
            </a:r>
            <a:r>
              <a:rPr lang="en-US" sz="2800" b="1" dirty="0" smtClean="0"/>
              <a:t>organic materials or biomass</a:t>
            </a:r>
            <a:r>
              <a:rPr lang="en-US" sz="2800" dirty="0" smtClean="0"/>
              <a:t> (fats, proteins, and carbohydrates) plants are made up mostly of water.</a:t>
            </a:r>
          </a:p>
          <a:p>
            <a:endParaRPr lang="en-US" sz="2800" dirty="0"/>
          </a:p>
          <a:p>
            <a:r>
              <a:rPr lang="en-US" sz="2800" dirty="0" smtClean="0"/>
              <a:t>About how much water is in 100 grams of carrots?</a:t>
            </a:r>
          </a:p>
        </p:txBody>
      </p:sp>
      <p:pic>
        <p:nvPicPr>
          <p:cNvPr id="3" name="Picture 2"/>
          <p:cNvPicPr>
            <a:picLocks noChangeAspect="1"/>
          </p:cNvPicPr>
          <p:nvPr/>
        </p:nvPicPr>
        <p:blipFill>
          <a:blip r:embed="rId2"/>
          <a:stretch>
            <a:fillRect/>
          </a:stretch>
        </p:blipFill>
        <p:spPr>
          <a:xfrm>
            <a:off x="762000" y="1714500"/>
            <a:ext cx="2819400" cy="4457700"/>
          </a:xfrm>
          <a:prstGeom prst="rect">
            <a:avLst/>
          </a:prstGeom>
        </p:spPr>
      </p:pic>
      <p:sp>
        <p:nvSpPr>
          <p:cNvPr id="4" name="Rounded Rectangle 3"/>
          <p:cNvSpPr/>
          <p:nvPr/>
        </p:nvSpPr>
        <p:spPr>
          <a:xfrm>
            <a:off x="609600" y="4038600"/>
            <a:ext cx="3048000" cy="3048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609600" y="4648200"/>
            <a:ext cx="3048000" cy="3810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609600" y="2971800"/>
            <a:ext cx="3048000" cy="3810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913414"/>
      </p:ext>
    </p:extLst>
  </p:cSld>
  <p:clrMapOvr>
    <a:masterClrMapping/>
  </p:clrMapOvr>
  <p:transition xmlns:p14="http://schemas.microsoft.com/office/powerpoint/2010/main">
    <p:checke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b="1" dirty="0" smtClean="0"/>
              <a:t>Comparing plant molecules</a:t>
            </a:r>
            <a:endParaRPr lang="en-US" b="1" dirty="0"/>
          </a:p>
        </p:txBody>
      </p:sp>
      <p:sp>
        <p:nvSpPr>
          <p:cNvPr id="8" name="TextBox 7"/>
          <p:cNvSpPr txBox="1"/>
          <p:nvPr/>
        </p:nvSpPr>
        <p:spPr>
          <a:xfrm>
            <a:off x="3505200" y="1676400"/>
            <a:ext cx="1066800" cy="461665"/>
          </a:xfrm>
          <a:prstGeom prst="rect">
            <a:avLst/>
          </a:prstGeom>
          <a:noFill/>
        </p:spPr>
        <p:txBody>
          <a:bodyPr wrap="square" rtlCol="0">
            <a:spAutoFit/>
          </a:bodyPr>
          <a:lstStyle/>
          <a:p>
            <a:r>
              <a:rPr lang="en-US" sz="2400" b="1" dirty="0" smtClean="0">
                <a:solidFill>
                  <a:srgbClr val="FF0000"/>
                </a:solidFill>
              </a:rPr>
              <a:t>FATS</a:t>
            </a:r>
            <a:endParaRPr lang="en-US" sz="2400" b="1" dirty="0">
              <a:solidFill>
                <a:srgbClr val="FF0000"/>
              </a:solidFill>
            </a:endParaRPr>
          </a:p>
        </p:txBody>
      </p:sp>
      <p:sp>
        <p:nvSpPr>
          <p:cNvPr id="9" name="TextBox 8"/>
          <p:cNvSpPr txBox="1"/>
          <p:nvPr/>
        </p:nvSpPr>
        <p:spPr>
          <a:xfrm>
            <a:off x="5867400" y="1600200"/>
            <a:ext cx="1447800" cy="461665"/>
          </a:xfrm>
          <a:prstGeom prst="rect">
            <a:avLst/>
          </a:prstGeom>
          <a:noFill/>
        </p:spPr>
        <p:txBody>
          <a:bodyPr wrap="square" rtlCol="0">
            <a:spAutoFit/>
          </a:bodyPr>
          <a:lstStyle/>
          <a:p>
            <a:r>
              <a:rPr lang="en-US" sz="2400" b="1" dirty="0" smtClean="0">
                <a:solidFill>
                  <a:srgbClr val="964D00"/>
                </a:solidFill>
              </a:rPr>
              <a:t>GLUCOSE</a:t>
            </a:r>
            <a:endParaRPr lang="en-US" sz="2400" b="1" dirty="0">
              <a:solidFill>
                <a:srgbClr val="964D00"/>
              </a:solidFill>
            </a:endParaRPr>
          </a:p>
        </p:txBody>
      </p:sp>
      <p:sp>
        <p:nvSpPr>
          <p:cNvPr id="10" name="TextBox 9"/>
          <p:cNvSpPr txBox="1"/>
          <p:nvPr/>
        </p:nvSpPr>
        <p:spPr>
          <a:xfrm>
            <a:off x="5562600" y="3352800"/>
            <a:ext cx="1828800" cy="461665"/>
          </a:xfrm>
          <a:prstGeom prst="rect">
            <a:avLst/>
          </a:prstGeom>
          <a:noFill/>
        </p:spPr>
        <p:txBody>
          <a:bodyPr wrap="square" rtlCol="0">
            <a:spAutoFit/>
          </a:bodyPr>
          <a:lstStyle/>
          <a:p>
            <a:r>
              <a:rPr lang="en-US" sz="2400" b="1" dirty="0" smtClean="0">
                <a:solidFill>
                  <a:srgbClr val="964D00"/>
                </a:solidFill>
              </a:rPr>
              <a:t>STARCH</a:t>
            </a:r>
            <a:endParaRPr lang="en-US" sz="2400" b="1" dirty="0">
              <a:solidFill>
                <a:srgbClr val="964D00"/>
              </a:solidFill>
            </a:endParaRPr>
          </a:p>
        </p:txBody>
      </p:sp>
      <p:sp>
        <p:nvSpPr>
          <p:cNvPr id="11" name="TextBox 10"/>
          <p:cNvSpPr txBox="1"/>
          <p:nvPr/>
        </p:nvSpPr>
        <p:spPr>
          <a:xfrm>
            <a:off x="4038600" y="5029200"/>
            <a:ext cx="1828800" cy="461665"/>
          </a:xfrm>
          <a:prstGeom prst="rect">
            <a:avLst/>
          </a:prstGeom>
          <a:noFill/>
        </p:spPr>
        <p:txBody>
          <a:bodyPr wrap="square" rtlCol="0">
            <a:spAutoFit/>
          </a:bodyPr>
          <a:lstStyle/>
          <a:p>
            <a:r>
              <a:rPr lang="en-US" sz="2400" b="1" dirty="0" smtClean="0">
                <a:solidFill>
                  <a:srgbClr val="0000FF"/>
                </a:solidFill>
              </a:rPr>
              <a:t>PROTEINS</a:t>
            </a:r>
            <a:endParaRPr lang="en-US" sz="2400" b="1" dirty="0">
              <a:solidFill>
                <a:srgbClr val="0000FF"/>
              </a:solidFill>
            </a:endParaRPr>
          </a:p>
        </p:txBody>
      </p:sp>
      <p:sp>
        <p:nvSpPr>
          <p:cNvPr id="12" name="TextBox 11"/>
          <p:cNvSpPr txBox="1"/>
          <p:nvPr/>
        </p:nvSpPr>
        <p:spPr>
          <a:xfrm>
            <a:off x="4800600" y="838200"/>
            <a:ext cx="2819400" cy="461665"/>
          </a:xfrm>
          <a:prstGeom prst="rect">
            <a:avLst/>
          </a:prstGeom>
          <a:noFill/>
        </p:spPr>
        <p:txBody>
          <a:bodyPr wrap="square" rtlCol="0">
            <a:spAutoFit/>
          </a:bodyPr>
          <a:lstStyle/>
          <a:p>
            <a:r>
              <a:rPr lang="en-US" sz="2400" b="1" dirty="0" smtClean="0">
                <a:solidFill>
                  <a:srgbClr val="964D00"/>
                </a:solidFill>
              </a:rPr>
              <a:t>CARBBOHYDRATES:</a:t>
            </a:r>
            <a:endParaRPr lang="en-US" sz="2400" b="1" dirty="0">
              <a:solidFill>
                <a:srgbClr val="964D00"/>
              </a:solidFill>
            </a:endParaRPr>
          </a:p>
        </p:txBody>
      </p:sp>
      <p:sp>
        <p:nvSpPr>
          <p:cNvPr id="15" name="TextBox 14"/>
          <p:cNvSpPr txBox="1"/>
          <p:nvPr/>
        </p:nvSpPr>
        <p:spPr>
          <a:xfrm>
            <a:off x="5562600" y="4038600"/>
            <a:ext cx="3352800" cy="2308324"/>
          </a:xfrm>
          <a:prstGeom prst="rect">
            <a:avLst/>
          </a:prstGeom>
          <a:noFill/>
        </p:spPr>
        <p:txBody>
          <a:bodyPr wrap="square" rtlCol="0">
            <a:spAutoFit/>
          </a:bodyPr>
          <a:lstStyle/>
          <a:p>
            <a:pPr algn="ctr"/>
            <a:r>
              <a:rPr lang="en-US" sz="3600" dirty="0" smtClean="0"/>
              <a:t>What </a:t>
            </a:r>
            <a:r>
              <a:rPr lang="en-US" sz="3600" b="1" dirty="0" smtClean="0"/>
              <a:t>atoms</a:t>
            </a:r>
            <a:r>
              <a:rPr lang="en-US" sz="3600" dirty="0" smtClean="0"/>
              <a:t> are organic molecules in plants made of</a:t>
            </a:r>
            <a:r>
              <a:rPr lang="en-US" sz="3600" smtClean="0"/>
              <a:t>? </a:t>
            </a:r>
            <a:endParaRPr lang="en-US" sz="3600" dirty="0"/>
          </a:p>
        </p:txBody>
      </p:sp>
      <p:pic>
        <p:nvPicPr>
          <p:cNvPr id="6" name="Picture 5"/>
          <p:cNvPicPr>
            <a:picLocks noChangeAspect="1"/>
          </p:cNvPicPr>
          <p:nvPr/>
        </p:nvPicPr>
        <p:blipFill>
          <a:blip r:embed="rId3"/>
          <a:stretch>
            <a:fillRect/>
          </a:stretch>
        </p:blipFill>
        <p:spPr>
          <a:xfrm rot="1407628">
            <a:off x="533400" y="3429000"/>
            <a:ext cx="3535998" cy="3276600"/>
          </a:xfrm>
          <a:prstGeom prst="rect">
            <a:avLst/>
          </a:prstGeom>
        </p:spPr>
      </p:pic>
      <p:pic>
        <p:nvPicPr>
          <p:cNvPr id="16" name="Picture 15"/>
          <p:cNvPicPr>
            <a:picLocks noChangeAspect="1"/>
          </p:cNvPicPr>
          <p:nvPr/>
        </p:nvPicPr>
        <p:blipFill>
          <a:blip r:embed="rId4"/>
          <a:stretch>
            <a:fillRect/>
          </a:stretch>
        </p:blipFill>
        <p:spPr>
          <a:xfrm rot="18458747">
            <a:off x="3591623" y="2175480"/>
            <a:ext cx="2814700" cy="1986847"/>
          </a:xfrm>
          <a:prstGeom prst="rect">
            <a:avLst/>
          </a:prstGeom>
        </p:spPr>
      </p:pic>
      <p:pic>
        <p:nvPicPr>
          <p:cNvPr id="17" name="Picture 16"/>
          <p:cNvPicPr>
            <a:picLocks noChangeAspect="1"/>
          </p:cNvPicPr>
          <p:nvPr/>
        </p:nvPicPr>
        <p:blipFill>
          <a:blip r:embed="rId5"/>
          <a:stretch>
            <a:fillRect/>
          </a:stretch>
        </p:blipFill>
        <p:spPr>
          <a:xfrm rot="16200000">
            <a:off x="-138341" y="1205142"/>
            <a:ext cx="1981201" cy="1247316"/>
          </a:xfrm>
          <a:prstGeom prst="rect">
            <a:avLst/>
          </a:prstGeom>
        </p:spPr>
      </p:pic>
      <p:pic>
        <p:nvPicPr>
          <p:cNvPr id="18" name="Picture 17"/>
          <p:cNvPicPr>
            <a:picLocks noChangeAspect="1"/>
          </p:cNvPicPr>
          <p:nvPr/>
        </p:nvPicPr>
        <p:blipFill>
          <a:blip r:embed="rId6"/>
          <a:stretch>
            <a:fillRect/>
          </a:stretch>
        </p:blipFill>
        <p:spPr>
          <a:xfrm>
            <a:off x="1295400" y="914400"/>
            <a:ext cx="1328563" cy="609600"/>
          </a:xfrm>
          <a:prstGeom prst="rect">
            <a:avLst/>
          </a:prstGeom>
        </p:spPr>
      </p:pic>
      <p:pic>
        <p:nvPicPr>
          <p:cNvPr id="19" name="Picture 18"/>
          <p:cNvPicPr>
            <a:picLocks noChangeAspect="1"/>
          </p:cNvPicPr>
          <p:nvPr/>
        </p:nvPicPr>
        <p:blipFill>
          <a:blip r:embed="rId6"/>
          <a:stretch>
            <a:fillRect/>
          </a:stretch>
        </p:blipFill>
        <p:spPr>
          <a:xfrm>
            <a:off x="1371600" y="1524000"/>
            <a:ext cx="1328563" cy="609600"/>
          </a:xfrm>
          <a:prstGeom prst="rect">
            <a:avLst/>
          </a:prstGeom>
        </p:spPr>
      </p:pic>
      <p:pic>
        <p:nvPicPr>
          <p:cNvPr id="20" name="Picture 19"/>
          <p:cNvPicPr>
            <a:picLocks noChangeAspect="1"/>
          </p:cNvPicPr>
          <p:nvPr/>
        </p:nvPicPr>
        <p:blipFill>
          <a:blip r:embed="rId6"/>
          <a:stretch>
            <a:fillRect/>
          </a:stretch>
        </p:blipFill>
        <p:spPr>
          <a:xfrm>
            <a:off x="1295400" y="2133600"/>
            <a:ext cx="1328563" cy="609600"/>
          </a:xfrm>
          <a:prstGeom prst="rect">
            <a:avLst/>
          </a:prstGeom>
        </p:spPr>
      </p:pic>
      <p:pic>
        <p:nvPicPr>
          <p:cNvPr id="7" name="Picture 6"/>
          <p:cNvPicPr>
            <a:picLocks noChangeAspect="1"/>
          </p:cNvPicPr>
          <p:nvPr/>
        </p:nvPicPr>
        <p:blipFill>
          <a:blip r:embed="rId7"/>
          <a:stretch>
            <a:fillRect/>
          </a:stretch>
        </p:blipFill>
        <p:spPr>
          <a:xfrm>
            <a:off x="7086600" y="1295400"/>
            <a:ext cx="1899920" cy="1295400"/>
          </a:xfrm>
          <a:prstGeom prst="rect">
            <a:avLst/>
          </a:prstGeom>
        </p:spPr>
      </p:pic>
    </p:spTree>
    <p:extLst>
      <p:ext uri="{BB962C8B-B14F-4D97-AF65-F5344CB8AC3E}">
        <p14:creationId xmlns:p14="http://schemas.microsoft.com/office/powerpoint/2010/main" val="3861807226"/>
      </p:ext>
    </p:extLst>
  </p:cSld>
  <p:clrMapOvr>
    <a:masterClrMapping/>
  </p:clrMapOvr>
  <p:transition xmlns:p14="http://schemas.microsoft.com/office/powerpoint/2010/main">
    <p:checke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Molecules in Water</a:t>
            </a:r>
            <a:endParaRPr lang="en-US" dirty="0"/>
          </a:p>
        </p:txBody>
      </p:sp>
      <p:sp>
        <p:nvSpPr>
          <p:cNvPr id="3" name="Content Placeholder 2"/>
          <p:cNvSpPr>
            <a:spLocks noGrp="1"/>
          </p:cNvSpPr>
          <p:nvPr>
            <p:ph sz="half" idx="1"/>
          </p:nvPr>
        </p:nvSpPr>
        <p:spPr>
          <a:xfrm>
            <a:off x="304800" y="1524000"/>
            <a:ext cx="4038600" cy="4525963"/>
          </a:xfrm>
        </p:spPr>
        <p:txBody>
          <a:bodyPr/>
          <a:lstStyle/>
          <a:p>
            <a:r>
              <a:rPr lang="en-US" dirty="0" smtClean="0"/>
              <a:t>Pure water contains only water molecules, but the water in streams and in our soil is not pure.</a:t>
            </a:r>
          </a:p>
          <a:p>
            <a:r>
              <a:rPr lang="en-US" dirty="0" smtClean="0"/>
              <a:t>What other molecules are in water?</a:t>
            </a:r>
            <a:endParaRPr lang="en-US" dirty="0"/>
          </a:p>
        </p:txBody>
      </p:sp>
      <p:pic>
        <p:nvPicPr>
          <p:cNvPr id="4" name="Picture 3"/>
          <p:cNvPicPr>
            <a:picLocks noChangeAspect="1"/>
          </p:cNvPicPr>
          <p:nvPr/>
        </p:nvPicPr>
        <p:blipFill>
          <a:blip r:embed="rId2"/>
          <a:stretch>
            <a:fillRect/>
          </a:stretch>
        </p:blipFill>
        <p:spPr>
          <a:xfrm>
            <a:off x="4724400" y="1752600"/>
            <a:ext cx="1295400" cy="860556"/>
          </a:xfrm>
          <a:prstGeom prst="rect">
            <a:avLst/>
          </a:prstGeom>
        </p:spPr>
      </p:pic>
      <p:pic>
        <p:nvPicPr>
          <p:cNvPr id="7" name="Picture 6"/>
          <p:cNvPicPr>
            <a:picLocks noChangeAspect="1"/>
          </p:cNvPicPr>
          <p:nvPr/>
        </p:nvPicPr>
        <p:blipFill>
          <a:blip r:embed="rId2"/>
          <a:stretch>
            <a:fillRect/>
          </a:stretch>
        </p:blipFill>
        <p:spPr>
          <a:xfrm rot="14812046">
            <a:off x="4650791" y="2793708"/>
            <a:ext cx="1376453" cy="914400"/>
          </a:xfrm>
          <a:prstGeom prst="rect">
            <a:avLst/>
          </a:prstGeom>
        </p:spPr>
      </p:pic>
      <p:pic>
        <p:nvPicPr>
          <p:cNvPr id="8" name="Picture 7"/>
          <p:cNvPicPr>
            <a:picLocks noChangeAspect="1"/>
          </p:cNvPicPr>
          <p:nvPr/>
        </p:nvPicPr>
        <p:blipFill>
          <a:blip r:embed="rId2"/>
          <a:stretch>
            <a:fillRect/>
          </a:stretch>
        </p:blipFill>
        <p:spPr>
          <a:xfrm rot="17389207">
            <a:off x="3937646" y="3774280"/>
            <a:ext cx="1376453" cy="914400"/>
          </a:xfrm>
          <a:prstGeom prst="rect">
            <a:avLst/>
          </a:prstGeom>
        </p:spPr>
      </p:pic>
      <p:pic>
        <p:nvPicPr>
          <p:cNvPr id="9" name="Picture 8"/>
          <p:cNvPicPr>
            <a:picLocks noChangeAspect="1"/>
          </p:cNvPicPr>
          <p:nvPr/>
        </p:nvPicPr>
        <p:blipFill>
          <a:blip r:embed="rId2"/>
          <a:stretch>
            <a:fillRect/>
          </a:stretch>
        </p:blipFill>
        <p:spPr>
          <a:xfrm rot="11418501">
            <a:off x="4947504" y="4382975"/>
            <a:ext cx="1376453" cy="914400"/>
          </a:xfrm>
          <a:prstGeom prst="rect">
            <a:avLst/>
          </a:prstGeom>
        </p:spPr>
      </p:pic>
      <p:pic>
        <p:nvPicPr>
          <p:cNvPr id="10" name="Picture 9"/>
          <p:cNvPicPr>
            <a:picLocks noChangeAspect="1"/>
          </p:cNvPicPr>
          <p:nvPr/>
        </p:nvPicPr>
        <p:blipFill>
          <a:blip r:embed="rId2"/>
          <a:stretch>
            <a:fillRect/>
          </a:stretch>
        </p:blipFill>
        <p:spPr>
          <a:xfrm rot="9290865">
            <a:off x="5844064" y="1239762"/>
            <a:ext cx="1376453" cy="914400"/>
          </a:xfrm>
          <a:prstGeom prst="rect">
            <a:avLst/>
          </a:prstGeom>
        </p:spPr>
      </p:pic>
      <p:pic>
        <p:nvPicPr>
          <p:cNvPr id="11" name="Picture 10"/>
          <p:cNvPicPr>
            <a:picLocks noChangeAspect="1"/>
          </p:cNvPicPr>
          <p:nvPr/>
        </p:nvPicPr>
        <p:blipFill>
          <a:blip r:embed="rId2"/>
          <a:stretch>
            <a:fillRect/>
          </a:stretch>
        </p:blipFill>
        <p:spPr>
          <a:xfrm rot="14812046">
            <a:off x="4879390" y="5588293"/>
            <a:ext cx="1376453" cy="914400"/>
          </a:xfrm>
          <a:prstGeom prst="rect">
            <a:avLst/>
          </a:prstGeom>
        </p:spPr>
      </p:pic>
      <p:pic>
        <p:nvPicPr>
          <p:cNvPr id="12" name="Picture 11"/>
          <p:cNvPicPr>
            <a:picLocks noChangeAspect="1"/>
          </p:cNvPicPr>
          <p:nvPr/>
        </p:nvPicPr>
        <p:blipFill>
          <a:blip r:embed="rId2"/>
          <a:stretch>
            <a:fillRect/>
          </a:stretch>
        </p:blipFill>
        <p:spPr>
          <a:xfrm rot="9096080">
            <a:off x="5697225" y="2634504"/>
            <a:ext cx="1376453" cy="914400"/>
          </a:xfrm>
          <a:prstGeom prst="rect">
            <a:avLst/>
          </a:prstGeom>
        </p:spPr>
      </p:pic>
      <p:pic>
        <p:nvPicPr>
          <p:cNvPr id="13" name="Picture 12"/>
          <p:cNvPicPr>
            <a:picLocks noChangeAspect="1"/>
          </p:cNvPicPr>
          <p:nvPr/>
        </p:nvPicPr>
        <p:blipFill>
          <a:blip r:embed="rId2"/>
          <a:stretch>
            <a:fillRect/>
          </a:stretch>
        </p:blipFill>
        <p:spPr>
          <a:xfrm rot="14812046">
            <a:off x="5946191" y="3784307"/>
            <a:ext cx="1376453" cy="914400"/>
          </a:xfrm>
          <a:prstGeom prst="rect">
            <a:avLst/>
          </a:prstGeom>
        </p:spPr>
      </p:pic>
      <p:pic>
        <p:nvPicPr>
          <p:cNvPr id="14" name="Picture 13"/>
          <p:cNvPicPr>
            <a:picLocks noChangeAspect="1"/>
          </p:cNvPicPr>
          <p:nvPr/>
        </p:nvPicPr>
        <p:blipFill>
          <a:blip r:embed="rId2"/>
          <a:stretch>
            <a:fillRect/>
          </a:stretch>
        </p:blipFill>
        <p:spPr>
          <a:xfrm rot="7965130">
            <a:off x="6972681" y="3177923"/>
            <a:ext cx="1376453" cy="914400"/>
          </a:xfrm>
          <a:prstGeom prst="rect">
            <a:avLst/>
          </a:prstGeom>
        </p:spPr>
      </p:pic>
      <p:pic>
        <p:nvPicPr>
          <p:cNvPr id="15" name="Picture 14"/>
          <p:cNvPicPr>
            <a:picLocks noChangeAspect="1"/>
          </p:cNvPicPr>
          <p:nvPr/>
        </p:nvPicPr>
        <p:blipFill>
          <a:blip r:embed="rId2"/>
          <a:stretch>
            <a:fillRect/>
          </a:stretch>
        </p:blipFill>
        <p:spPr>
          <a:xfrm rot="10980220">
            <a:off x="6936790" y="1803107"/>
            <a:ext cx="1376453" cy="914400"/>
          </a:xfrm>
          <a:prstGeom prst="rect">
            <a:avLst/>
          </a:prstGeom>
        </p:spPr>
      </p:pic>
      <p:pic>
        <p:nvPicPr>
          <p:cNvPr id="16" name="Picture 15"/>
          <p:cNvPicPr>
            <a:picLocks noChangeAspect="1"/>
          </p:cNvPicPr>
          <p:nvPr/>
        </p:nvPicPr>
        <p:blipFill>
          <a:blip r:embed="rId2"/>
          <a:stretch>
            <a:fillRect/>
          </a:stretch>
        </p:blipFill>
        <p:spPr>
          <a:xfrm rot="14812046">
            <a:off x="7317791" y="4317707"/>
            <a:ext cx="1376453" cy="914400"/>
          </a:xfrm>
          <a:prstGeom prst="rect">
            <a:avLst/>
          </a:prstGeom>
        </p:spPr>
      </p:pic>
      <p:pic>
        <p:nvPicPr>
          <p:cNvPr id="17" name="Picture 16"/>
          <p:cNvPicPr>
            <a:picLocks noChangeAspect="1"/>
          </p:cNvPicPr>
          <p:nvPr/>
        </p:nvPicPr>
        <p:blipFill>
          <a:blip r:embed="rId2"/>
          <a:stretch>
            <a:fillRect/>
          </a:stretch>
        </p:blipFill>
        <p:spPr>
          <a:xfrm rot="14812046">
            <a:off x="7089191" y="5460707"/>
            <a:ext cx="1376453" cy="914400"/>
          </a:xfrm>
          <a:prstGeom prst="rect">
            <a:avLst/>
          </a:prstGeom>
        </p:spPr>
      </p:pic>
      <p:pic>
        <p:nvPicPr>
          <p:cNvPr id="18" name="Picture 17"/>
          <p:cNvPicPr>
            <a:picLocks noChangeAspect="1"/>
          </p:cNvPicPr>
          <p:nvPr/>
        </p:nvPicPr>
        <p:blipFill>
          <a:blip r:embed="rId2"/>
          <a:stretch>
            <a:fillRect/>
          </a:stretch>
        </p:blipFill>
        <p:spPr>
          <a:xfrm rot="10800000">
            <a:off x="6022391" y="5588292"/>
            <a:ext cx="1376453" cy="914400"/>
          </a:xfrm>
          <a:prstGeom prst="rect">
            <a:avLst/>
          </a:prstGeom>
        </p:spPr>
      </p:pic>
    </p:spTree>
    <p:extLst>
      <p:ext uri="{BB962C8B-B14F-4D97-AF65-F5344CB8AC3E}">
        <p14:creationId xmlns:p14="http://schemas.microsoft.com/office/powerpoint/2010/main" val="1092234705"/>
      </p:ext>
    </p:extLst>
  </p:cSld>
  <p:clrMapOvr>
    <a:masterClrMapping/>
  </p:clrMapOvr>
  <p:transition xmlns:p14="http://schemas.microsoft.com/office/powerpoint/2010/main">
    <p:checke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Chemical Energy in a Plant Root: Carrots</a:t>
            </a:r>
            <a:endParaRPr lang="en-US" dirty="0"/>
          </a:p>
        </p:txBody>
      </p:sp>
      <p:sp>
        <p:nvSpPr>
          <p:cNvPr id="7" name="TextBox 6"/>
          <p:cNvSpPr txBox="1"/>
          <p:nvPr/>
        </p:nvSpPr>
        <p:spPr>
          <a:xfrm>
            <a:off x="4191000" y="1828800"/>
            <a:ext cx="3886200" cy="4401205"/>
          </a:xfrm>
          <a:prstGeom prst="rect">
            <a:avLst/>
          </a:prstGeom>
          <a:noFill/>
        </p:spPr>
        <p:txBody>
          <a:bodyPr wrap="square" rtlCol="0">
            <a:spAutoFit/>
          </a:bodyPr>
          <a:lstStyle/>
          <a:p>
            <a:r>
              <a:rPr lang="en-US" sz="2800" dirty="0" smtClean="0"/>
              <a:t>Organic molecules in plants have chemical energy in their high-energy bonds (C-C and C-H).</a:t>
            </a:r>
          </a:p>
          <a:p>
            <a:endParaRPr lang="en-US" sz="2800" dirty="0"/>
          </a:p>
          <a:p>
            <a:r>
              <a:rPr lang="en-US" sz="2800" b="1" dirty="0" smtClean="0"/>
              <a:t>Calories</a:t>
            </a:r>
            <a:r>
              <a:rPr lang="en-US" sz="2800" dirty="0" smtClean="0"/>
              <a:t> measure how much usable energy is stored in the organic molecules of a plant.</a:t>
            </a:r>
            <a:endParaRPr lang="en-US" sz="2800" b="1" dirty="0" smtClean="0"/>
          </a:p>
        </p:txBody>
      </p:sp>
      <p:pic>
        <p:nvPicPr>
          <p:cNvPr id="3" name="Picture 2"/>
          <p:cNvPicPr>
            <a:picLocks noChangeAspect="1"/>
          </p:cNvPicPr>
          <p:nvPr/>
        </p:nvPicPr>
        <p:blipFill>
          <a:blip r:embed="rId2"/>
          <a:stretch>
            <a:fillRect/>
          </a:stretch>
        </p:blipFill>
        <p:spPr>
          <a:xfrm>
            <a:off x="762000" y="1714500"/>
            <a:ext cx="2819400" cy="4457700"/>
          </a:xfrm>
          <a:prstGeom prst="rect">
            <a:avLst/>
          </a:prstGeom>
        </p:spPr>
      </p:pic>
      <p:sp>
        <p:nvSpPr>
          <p:cNvPr id="4" name="Rounded Rectangle 3"/>
          <p:cNvSpPr/>
          <p:nvPr/>
        </p:nvSpPr>
        <p:spPr>
          <a:xfrm>
            <a:off x="685800" y="2514600"/>
            <a:ext cx="1066800" cy="4572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825325"/>
      </p:ext>
    </p:extLst>
  </p:cSld>
  <p:clrMapOvr>
    <a:masterClrMapping/>
  </p:clrMapOvr>
  <p:transition xmlns:p14="http://schemas.microsoft.com/office/powerpoint/2010/main">
    <p:checke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Plant Growth: The Carbon and Energy Questions</a:t>
            </a:r>
            <a:endParaRPr lang="en-US" dirty="0"/>
          </a:p>
        </p:txBody>
      </p:sp>
      <p:sp>
        <p:nvSpPr>
          <p:cNvPr id="3" name="Content Placeholder 2"/>
          <p:cNvSpPr>
            <a:spLocks noGrp="1"/>
          </p:cNvSpPr>
          <p:nvPr>
            <p:ph sz="half" idx="1"/>
          </p:nvPr>
        </p:nvSpPr>
        <p:spPr/>
        <p:txBody>
          <a:bodyPr/>
          <a:lstStyle/>
          <a:p>
            <a:pPr marL="0" indent="0">
              <a:buNone/>
            </a:pPr>
            <a:r>
              <a:rPr lang="en-US" b="1" dirty="0" smtClean="0"/>
              <a:t>Carbon</a:t>
            </a:r>
            <a:r>
              <a:rPr lang="en-US" dirty="0" smtClean="0"/>
              <a:t>: Where do the atoms that make up carbohydrates, fats, and proteins come from?</a:t>
            </a:r>
          </a:p>
          <a:p>
            <a:r>
              <a:rPr lang="en-US" dirty="0" smtClean="0"/>
              <a:t>Carbon</a:t>
            </a:r>
          </a:p>
          <a:p>
            <a:r>
              <a:rPr lang="en-US" dirty="0" smtClean="0"/>
              <a:t>Oxygen</a:t>
            </a:r>
          </a:p>
          <a:p>
            <a:r>
              <a:rPr lang="en-US" dirty="0" smtClean="0"/>
              <a:t>Hydrogen</a:t>
            </a:r>
          </a:p>
          <a:p>
            <a:r>
              <a:rPr lang="en-US" dirty="0" smtClean="0"/>
              <a:t>Nitrogen</a:t>
            </a:r>
            <a:endParaRPr lang="en-US" dirty="0"/>
          </a:p>
        </p:txBody>
      </p:sp>
      <p:sp>
        <p:nvSpPr>
          <p:cNvPr id="4" name="Content Placeholder 3"/>
          <p:cNvSpPr>
            <a:spLocks noGrp="1"/>
          </p:cNvSpPr>
          <p:nvPr>
            <p:ph sz="half" idx="2"/>
          </p:nvPr>
        </p:nvSpPr>
        <p:spPr/>
        <p:txBody>
          <a:bodyPr/>
          <a:lstStyle/>
          <a:p>
            <a:pPr marL="0" indent="0">
              <a:buNone/>
            </a:pPr>
            <a:r>
              <a:rPr lang="en-US" b="1" dirty="0" smtClean="0"/>
              <a:t>Energy</a:t>
            </a:r>
            <a:r>
              <a:rPr lang="en-US" dirty="0" smtClean="0"/>
              <a:t>: Where does </a:t>
            </a:r>
            <a:r>
              <a:rPr lang="en-US" dirty="0"/>
              <a:t>the chemical energy in the high-energy (C-C and C-H)  bonds </a:t>
            </a:r>
            <a:r>
              <a:rPr lang="en-US" dirty="0" smtClean="0"/>
              <a:t>of carbohydrates, fats, and proteins come from?</a:t>
            </a:r>
          </a:p>
        </p:txBody>
      </p:sp>
    </p:spTree>
    <p:extLst>
      <p:ext uri="{BB962C8B-B14F-4D97-AF65-F5344CB8AC3E}">
        <p14:creationId xmlns:p14="http://schemas.microsoft.com/office/powerpoint/2010/main" val="1451012065"/>
      </p:ext>
    </p:extLst>
  </p:cSld>
  <p:clrMapOvr>
    <a:masterClrMapping/>
  </p:clrMapOvr>
  <p:transition xmlns:p14="http://schemas.microsoft.com/office/powerpoint/2010/main">
    <p:checke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Plant Growth: The Carbon and Energy Questions</a:t>
            </a:r>
            <a:endParaRPr lang="en-US" dirty="0"/>
          </a:p>
        </p:txBody>
      </p:sp>
      <p:sp>
        <p:nvSpPr>
          <p:cNvPr id="3" name="Content Placeholder 2"/>
          <p:cNvSpPr>
            <a:spLocks noGrp="1"/>
          </p:cNvSpPr>
          <p:nvPr>
            <p:ph sz="half" idx="1"/>
          </p:nvPr>
        </p:nvSpPr>
        <p:spPr/>
        <p:txBody>
          <a:bodyPr>
            <a:normAutofit fontScale="85000" lnSpcReduction="20000"/>
          </a:bodyPr>
          <a:lstStyle/>
          <a:p>
            <a:pPr marL="0" indent="0">
              <a:buNone/>
            </a:pPr>
            <a:r>
              <a:rPr lang="en-US" b="1" dirty="0" smtClean="0"/>
              <a:t>Carbon</a:t>
            </a:r>
            <a:r>
              <a:rPr lang="en-US" dirty="0" smtClean="0"/>
              <a:t>: Where do the atoms that make up carbohydrates, fats, and proteins come from?</a:t>
            </a:r>
          </a:p>
          <a:p>
            <a:r>
              <a:rPr lang="en-US" dirty="0" smtClean="0"/>
              <a:t>Carbon: </a:t>
            </a:r>
            <a:r>
              <a:rPr lang="en-US" dirty="0" smtClean="0">
                <a:solidFill>
                  <a:srgbClr val="FF0000"/>
                </a:solidFill>
              </a:rPr>
              <a:t>from CO</a:t>
            </a:r>
            <a:r>
              <a:rPr lang="en-US" baseline="-25000" dirty="0" smtClean="0">
                <a:solidFill>
                  <a:srgbClr val="FF0000"/>
                </a:solidFill>
              </a:rPr>
              <a:t>2</a:t>
            </a:r>
            <a:r>
              <a:rPr lang="en-US" dirty="0" smtClean="0">
                <a:solidFill>
                  <a:srgbClr val="FF0000"/>
                </a:solidFill>
              </a:rPr>
              <a:t> to glucose made in photosynthesis</a:t>
            </a:r>
            <a:endParaRPr lang="en-US" dirty="0" smtClean="0"/>
          </a:p>
          <a:p>
            <a:r>
              <a:rPr lang="en-US" dirty="0" smtClean="0"/>
              <a:t>Oxygen</a:t>
            </a:r>
            <a:r>
              <a:rPr lang="en-US" dirty="0"/>
              <a:t>: </a:t>
            </a:r>
            <a:r>
              <a:rPr lang="en-US" dirty="0">
                <a:solidFill>
                  <a:srgbClr val="FF0000"/>
                </a:solidFill>
              </a:rPr>
              <a:t>from CO</a:t>
            </a:r>
            <a:r>
              <a:rPr lang="en-US" baseline="-25000" dirty="0">
                <a:solidFill>
                  <a:srgbClr val="FF0000"/>
                </a:solidFill>
              </a:rPr>
              <a:t>2</a:t>
            </a:r>
            <a:r>
              <a:rPr lang="en-US" dirty="0">
                <a:solidFill>
                  <a:srgbClr val="FF0000"/>
                </a:solidFill>
              </a:rPr>
              <a:t> </a:t>
            </a:r>
            <a:r>
              <a:rPr lang="en-US" dirty="0" smtClean="0">
                <a:solidFill>
                  <a:srgbClr val="FF0000"/>
                </a:solidFill>
              </a:rPr>
              <a:t>to </a:t>
            </a:r>
            <a:r>
              <a:rPr lang="en-US" dirty="0">
                <a:solidFill>
                  <a:srgbClr val="FF0000"/>
                </a:solidFill>
              </a:rPr>
              <a:t>glucose made in photosynthesis</a:t>
            </a:r>
            <a:endParaRPr lang="en-US" dirty="0" smtClean="0"/>
          </a:p>
          <a:p>
            <a:r>
              <a:rPr lang="en-US" dirty="0"/>
              <a:t>Hydrogen: </a:t>
            </a:r>
            <a:r>
              <a:rPr lang="en-US" dirty="0">
                <a:solidFill>
                  <a:srgbClr val="FF0000"/>
                </a:solidFill>
              </a:rPr>
              <a:t>from </a:t>
            </a:r>
            <a:r>
              <a:rPr lang="en-US" dirty="0" smtClean="0">
                <a:solidFill>
                  <a:srgbClr val="FF0000"/>
                </a:solidFill>
              </a:rPr>
              <a:t>H</a:t>
            </a:r>
            <a:r>
              <a:rPr lang="en-US" baseline="-25000" dirty="0" smtClean="0">
                <a:solidFill>
                  <a:srgbClr val="FF0000"/>
                </a:solidFill>
              </a:rPr>
              <a:t>2</a:t>
            </a:r>
            <a:r>
              <a:rPr lang="en-US" dirty="0" smtClean="0">
                <a:solidFill>
                  <a:srgbClr val="FF0000"/>
                </a:solidFill>
              </a:rPr>
              <a:t>O to glucose </a:t>
            </a:r>
            <a:r>
              <a:rPr lang="en-US" dirty="0">
                <a:solidFill>
                  <a:srgbClr val="FF0000"/>
                </a:solidFill>
              </a:rPr>
              <a:t>made in photosynthesis</a:t>
            </a:r>
            <a:endParaRPr lang="en-US" dirty="0" smtClean="0"/>
          </a:p>
          <a:p>
            <a:r>
              <a:rPr lang="en-US" dirty="0" smtClean="0"/>
              <a:t>Nitrogen: </a:t>
            </a:r>
            <a:r>
              <a:rPr lang="en-US" dirty="0" smtClean="0">
                <a:solidFill>
                  <a:srgbClr val="FF0000"/>
                </a:solidFill>
              </a:rPr>
              <a:t>from soil minerals</a:t>
            </a:r>
            <a:endParaRPr lang="en-US" dirty="0"/>
          </a:p>
        </p:txBody>
      </p:sp>
      <p:sp>
        <p:nvSpPr>
          <p:cNvPr id="4" name="Content Placeholder 3"/>
          <p:cNvSpPr>
            <a:spLocks noGrp="1"/>
          </p:cNvSpPr>
          <p:nvPr>
            <p:ph sz="half" idx="2"/>
          </p:nvPr>
        </p:nvSpPr>
        <p:spPr/>
        <p:txBody>
          <a:bodyPr>
            <a:normAutofit fontScale="85000" lnSpcReduction="20000"/>
          </a:bodyPr>
          <a:lstStyle/>
          <a:p>
            <a:pPr marL="0" indent="0">
              <a:buNone/>
            </a:pPr>
            <a:r>
              <a:rPr lang="en-US" b="1" dirty="0" smtClean="0"/>
              <a:t>Energy</a:t>
            </a:r>
            <a:r>
              <a:rPr lang="en-US" dirty="0" smtClean="0"/>
              <a:t>: Where does </a:t>
            </a:r>
            <a:r>
              <a:rPr lang="en-US" dirty="0"/>
              <a:t>the chemical energy in the high-energy (C-C and C-H)  bonds </a:t>
            </a:r>
            <a:r>
              <a:rPr lang="en-US" dirty="0" smtClean="0"/>
              <a:t>of carbohydrates, fats, and proteins come from?</a:t>
            </a:r>
          </a:p>
          <a:p>
            <a:r>
              <a:rPr lang="en-US" dirty="0" smtClean="0">
                <a:solidFill>
                  <a:srgbClr val="FF0000"/>
                </a:solidFill>
              </a:rPr>
              <a:t>From </a:t>
            </a:r>
            <a:r>
              <a:rPr lang="en-US" smtClean="0">
                <a:solidFill>
                  <a:srgbClr val="FF0000"/>
                </a:solidFill>
              </a:rPr>
              <a:t>light to C</a:t>
            </a:r>
            <a:r>
              <a:rPr lang="en-US" dirty="0" smtClean="0">
                <a:solidFill>
                  <a:srgbClr val="FF0000"/>
                </a:solidFill>
              </a:rPr>
              <a:t>-C and C-H bonds in glucose made in photosynthesis</a:t>
            </a:r>
            <a:endParaRPr lang="en-US" dirty="0">
              <a:solidFill>
                <a:srgbClr val="FF0000"/>
              </a:solidFill>
            </a:endParaRPr>
          </a:p>
        </p:txBody>
      </p:sp>
    </p:spTree>
    <p:extLst>
      <p:ext uri="{BB962C8B-B14F-4D97-AF65-F5344CB8AC3E}">
        <p14:creationId xmlns:p14="http://schemas.microsoft.com/office/powerpoint/2010/main" val="241425056"/>
      </p:ext>
    </p:extLst>
  </p:cSld>
  <p:clrMapOvr>
    <a:masterClrMapping/>
  </p:clrMapOvr>
  <p:transition xmlns:p14="http://schemas.microsoft.com/office/powerpoint/2010/main">
    <p:checke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Dissolved Minerals in Water</a:t>
            </a:r>
            <a:endParaRPr lang="en-US" dirty="0"/>
          </a:p>
        </p:txBody>
      </p:sp>
      <p:sp>
        <p:nvSpPr>
          <p:cNvPr id="3" name="Content Placeholder 2"/>
          <p:cNvSpPr>
            <a:spLocks noGrp="1"/>
          </p:cNvSpPr>
          <p:nvPr>
            <p:ph sz="half" idx="1"/>
          </p:nvPr>
        </p:nvSpPr>
        <p:spPr>
          <a:xfrm>
            <a:off x="457200" y="1600200"/>
            <a:ext cx="4038600" cy="4800600"/>
          </a:xfrm>
        </p:spPr>
        <p:txBody>
          <a:bodyPr>
            <a:normAutofit/>
          </a:bodyPr>
          <a:lstStyle/>
          <a:p>
            <a:pPr marL="0" indent="0">
              <a:buNone/>
            </a:pPr>
            <a:r>
              <a:rPr lang="en-US" dirty="0" smtClean="0"/>
              <a:t>Water also contains dissolved minerals that are nutrients for plants.  These minerals have different kinds of atoms, including:</a:t>
            </a:r>
          </a:p>
          <a:p>
            <a:r>
              <a:rPr lang="en-US" dirty="0" smtClean="0"/>
              <a:t>Nitrogen</a:t>
            </a:r>
          </a:p>
          <a:p>
            <a:r>
              <a:rPr lang="en-US" dirty="0" smtClean="0"/>
              <a:t>Phosphorous</a:t>
            </a:r>
          </a:p>
          <a:p>
            <a:r>
              <a:rPr lang="en-US" dirty="0" smtClean="0"/>
              <a:t>Calcium</a:t>
            </a:r>
          </a:p>
          <a:p>
            <a:r>
              <a:rPr lang="en-US" dirty="0" smtClean="0"/>
              <a:t>Sodium</a:t>
            </a:r>
            <a:endParaRPr lang="en-US" dirty="0"/>
          </a:p>
        </p:txBody>
      </p:sp>
      <p:pic>
        <p:nvPicPr>
          <p:cNvPr id="17" name="Picture 16"/>
          <p:cNvPicPr>
            <a:picLocks noChangeAspect="1"/>
          </p:cNvPicPr>
          <p:nvPr/>
        </p:nvPicPr>
        <p:blipFill>
          <a:blip r:embed="rId2"/>
          <a:stretch>
            <a:fillRect/>
          </a:stretch>
        </p:blipFill>
        <p:spPr>
          <a:xfrm>
            <a:off x="5029200" y="2590800"/>
            <a:ext cx="1058228" cy="838200"/>
          </a:xfrm>
          <a:prstGeom prst="rect">
            <a:avLst/>
          </a:prstGeom>
        </p:spPr>
      </p:pic>
      <p:pic>
        <p:nvPicPr>
          <p:cNvPr id="19" name="Picture 18"/>
          <p:cNvPicPr>
            <a:picLocks noChangeAspect="1"/>
          </p:cNvPicPr>
          <p:nvPr/>
        </p:nvPicPr>
        <p:blipFill>
          <a:blip r:embed="rId2"/>
          <a:stretch>
            <a:fillRect/>
          </a:stretch>
        </p:blipFill>
        <p:spPr>
          <a:xfrm>
            <a:off x="7543800" y="5029200"/>
            <a:ext cx="1058228" cy="838200"/>
          </a:xfrm>
          <a:prstGeom prst="rect">
            <a:avLst/>
          </a:prstGeom>
        </p:spPr>
      </p:pic>
      <p:pic>
        <p:nvPicPr>
          <p:cNvPr id="20" name="Picture 19"/>
          <p:cNvPicPr>
            <a:picLocks noChangeAspect="1"/>
          </p:cNvPicPr>
          <p:nvPr/>
        </p:nvPicPr>
        <p:blipFill>
          <a:blip r:embed="rId2"/>
          <a:stretch>
            <a:fillRect/>
          </a:stretch>
        </p:blipFill>
        <p:spPr>
          <a:xfrm>
            <a:off x="7162800" y="1447800"/>
            <a:ext cx="1058228" cy="838200"/>
          </a:xfrm>
          <a:prstGeom prst="rect">
            <a:avLst/>
          </a:prstGeom>
        </p:spPr>
      </p:pic>
      <p:pic>
        <p:nvPicPr>
          <p:cNvPr id="21" name="Picture 20"/>
          <p:cNvPicPr>
            <a:picLocks noChangeAspect="1"/>
          </p:cNvPicPr>
          <p:nvPr/>
        </p:nvPicPr>
        <p:blipFill>
          <a:blip r:embed="rId3"/>
          <a:stretch>
            <a:fillRect/>
          </a:stretch>
        </p:blipFill>
        <p:spPr>
          <a:xfrm>
            <a:off x="6858000" y="2819400"/>
            <a:ext cx="2171700" cy="1996966"/>
          </a:xfrm>
          <a:prstGeom prst="rect">
            <a:avLst/>
          </a:prstGeom>
        </p:spPr>
      </p:pic>
      <p:pic>
        <p:nvPicPr>
          <p:cNvPr id="22" name="Picture 21"/>
          <p:cNvPicPr>
            <a:picLocks noChangeAspect="1"/>
          </p:cNvPicPr>
          <p:nvPr/>
        </p:nvPicPr>
        <p:blipFill>
          <a:blip r:embed="rId3"/>
          <a:stretch>
            <a:fillRect/>
          </a:stretch>
        </p:blipFill>
        <p:spPr>
          <a:xfrm>
            <a:off x="2209800" y="4724400"/>
            <a:ext cx="2171700" cy="1996966"/>
          </a:xfrm>
          <a:prstGeom prst="rect">
            <a:avLst/>
          </a:prstGeom>
        </p:spPr>
      </p:pic>
      <p:pic>
        <p:nvPicPr>
          <p:cNvPr id="23" name="Picture 22"/>
          <p:cNvPicPr>
            <a:picLocks noChangeAspect="1"/>
          </p:cNvPicPr>
          <p:nvPr/>
        </p:nvPicPr>
        <p:blipFill>
          <a:blip r:embed="rId4"/>
          <a:stretch>
            <a:fillRect/>
          </a:stretch>
        </p:blipFill>
        <p:spPr>
          <a:xfrm>
            <a:off x="3886200" y="1295400"/>
            <a:ext cx="1879600" cy="1455174"/>
          </a:xfrm>
          <a:prstGeom prst="rect">
            <a:avLst/>
          </a:prstGeom>
        </p:spPr>
      </p:pic>
      <p:pic>
        <p:nvPicPr>
          <p:cNvPr id="24" name="Picture 23"/>
          <p:cNvPicPr>
            <a:picLocks noChangeAspect="1"/>
          </p:cNvPicPr>
          <p:nvPr/>
        </p:nvPicPr>
        <p:blipFill>
          <a:blip r:embed="rId4"/>
          <a:stretch>
            <a:fillRect/>
          </a:stretch>
        </p:blipFill>
        <p:spPr>
          <a:xfrm>
            <a:off x="4038600" y="3810000"/>
            <a:ext cx="1879600" cy="1455174"/>
          </a:xfrm>
          <a:prstGeom prst="rect">
            <a:avLst/>
          </a:prstGeom>
        </p:spPr>
      </p:pic>
      <p:pic>
        <p:nvPicPr>
          <p:cNvPr id="25" name="Picture 24"/>
          <p:cNvPicPr>
            <a:picLocks noChangeAspect="1"/>
          </p:cNvPicPr>
          <p:nvPr/>
        </p:nvPicPr>
        <p:blipFill>
          <a:blip r:embed="rId5"/>
          <a:stretch>
            <a:fillRect/>
          </a:stretch>
        </p:blipFill>
        <p:spPr>
          <a:xfrm>
            <a:off x="6248400" y="5334000"/>
            <a:ext cx="939800" cy="703750"/>
          </a:xfrm>
          <a:prstGeom prst="rect">
            <a:avLst/>
          </a:prstGeom>
        </p:spPr>
      </p:pic>
      <p:pic>
        <p:nvPicPr>
          <p:cNvPr id="26" name="Picture 25"/>
          <p:cNvPicPr>
            <a:picLocks noChangeAspect="1"/>
          </p:cNvPicPr>
          <p:nvPr/>
        </p:nvPicPr>
        <p:blipFill>
          <a:blip r:embed="rId5"/>
          <a:stretch>
            <a:fillRect/>
          </a:stretch>
        </p:blipFill>
        <p:spPr>
          <a:xfrm>
            <a:off x="4495800" y="5715000"/>
            <a:ext cx="939800" cy="703750"/>
          </a:xfrm>
          <a:prstGeom prst="rect">
            <a:avLst/>
          </a:prstGeom>
        </p:spPr>
      </p:pic>
      <p:pic>
        <p:nvPicPr>
          <p:cNvPr id="27" name="Picture 26"/>
          <p:cNvPicPr>
            <a:picLocks noChangeAspect="1"/>
          </p:cNvPicPr>
          <p:nvPr/>
        </p:nvPicPr>
        <p:blipFill>
          <a:blip r:embed="rId5"/>
          <a:stretch>
            <a:fillRect/>
          </a:stretch>
        </p:blipFill>
        <p:spPr>
          <a:xfrm>
            <a:off x="6324600" y="2819400"/>
            <a:ext cx="939800" cy="703750"/>
          </a:xfrm>
          <a:prstGeom prst="rect">
            <a:avLst/>
          </a:prstGeom>
        </p:spPr>
      </p:pic>
    </p:spTree>
    <p:extLst>
      <p:ext uri="{BB962C8B-B14F-4D97-AF65-F5344CB8AC3E}">
        <p14:creationId xmlns:p14="http://schemas.microsoft.com/office/powerpoint/2010/main" val="1607461079"/>
      </p:ext>
    </p:extLst>
  </p:cSld>
  <p:clrMapOvr>
    <a:masterClrMapping/>
  </p:clrMapOvr>
  <p:transition xmlns:p14="http://schemas.microsoft.com/office/powerpoint/2010/main">
    <p:checke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Dissolved Gases in Water</a:t>
            </a:r>
            <a:endParaRPr lang="en-US" dirty="0"/>
          </a:p>
        </p:txBody>
      </p:sp>
      <p:sp>
        <p:nvSpPr>
          <p:cNvPr id="3" name="Content Placeholder 2"/>
          <p:cNvSpPr>
            <a:spLocks noGrp="1"/>
          </p:cNvSpPr>
          <p:nvPr>
            <p:ph sz="half" idx="1"/>
          </p:nvPr>
        </p:nvSpPr>
        <p:spPr/>
        <p:txBody>
          <a:bodyPr/>
          <a:lstStyle/>
          <a:p>
            <a:pPr marL="0" indent="0">
              <a:buNone/>
            </a:pPr>
            <a:r>
              <a:rPr lang="en-US" dirty="0" smtClean="0"/>
              <a:t>Water also contains dissolved gases from the air, including:</a:t>
            </a:r>
          </a:p>
          <a:p>
            <a:r>
              <a:rPr lang="en-US" dirty="0" smtClean="0"/>
              <a:t>Nitrogen (N</a:t>
            </a:r>
            <a:r>
              <a:rPr lang="en-US" baseline="-25000" dirty="0" smtClean="0"/>
              <a:t>2</a:t>
            </a:r>
            <a:r>
              <a:rPr lang="en-US" dirty="0" smtClean="0"/>
              <a:t>)</a:t>
            </a:r>
          </a:p>
          <a:p>
            <a:r>
              <a:rPr lang="en-US" dirty="0" smtClean="0"/>
              <a:t>Oxygen (O</a:t>
            </a:r>
            <a:r>
              <a:rPr lang="en-US" baseline="-25000" dirty="0" smtClean="0"/>
              <a:t>2</a:t>
            </a:r>
            <a:r>
              <a:rPr lang="en-US" dirty="0" smtClean="0"/>
              <a:t>)</a:t>
            </a:r>
          </a:p>
          <a:p>
            <a:r>
              <a:rPr lang="en-US" dirty="0" smtClean="0"/>
              <a:t>Carbon dioxide (CO</a:t>
            </a:r>
            <a:r>
              <a:rPr lang="en-US" baseline="-25000" dirty="0" smtClean="0"/>
              <a:t>2</a:t>
            </a:r>
            <a:r>
              <a:rPr lang="en-US" dirty="0" smtClean="0"/>
              <a:t>)</a:t>
            </a:r>
            <a:endParaRPr lang="en-US" dirty="0"/>
          </a:p>
        </p:txBody>
      </p:sp>
      <p:pic>
        <p:nvPicPr>
          <p:cNvPr id="6" name="Picture 5"/>
          <p:cNvPicPr>
            <a:picLocks noChangeAspect="1"/>
          </p:cNvPicPr>
          <p:nvPr/>
        </p:nvPicPr>
        <p:blipFill>
          <a:blip r:embed="rId2"/>
          <a:stretch>
            <a:fillRect/>
          </a:stretch>
        </p:blipFill>
        <p:spPr>
          <a:xfrm>
            <a:off x="4495800" y="2514600"/>
            <a:ext cx="2135823" cy="2362200"/>
          </a:xfrm>
          <a:prstGeom prst="rect">
            <a:avLst/>
          </a:prstGeom>
        </p:spPr>
      </p:pic>
      <p:pic>
        <p:nvPicPr>
          <p:cNvPr id="7" name="Picture 6"/>
          <p:cNvPicPr>
            <a:picLocks noChangeAspect="1"/>
          </p:cNvPicPr>
          <p:nvPr/>
        </p:nvPicPr>
        <p:blipFill>
          <a:blip r:embed="rId3"/>
          <a:stretch>
            <a:fillRect/>
          </a:stretch>
        </p:blipFill>
        <p:spPr>
          <a:xfrm>
            <a:off x="6248400" y="1752600"/>
            <a:ext cx="1791653" cy="2514600"/>
          </a:xfrm>
          <a:prstGeom prst="rect">
            <a:avLst/>
          </a:prstGeom>
        </p:spPr>
      </p:pic>
      <p:pic>
        <p:nvPicPr>
          <p:cNvPr id="8" name="Picture 7"/>
          <p:cNvPicPr>
            <a:picLocks noChangeAspect="1"/>
          </p:cNvPicPr>
          <p:nvPr/>
        </p:nvPicPr>
        <p:blipFill>
          <a:blip r:embed="rId4"/>
          <a:stretch>
            <a:fillRect/>
          </a:stretch>
        </p:blipFill>
        <p:spPr>
          <a:xfrm>
            <a:off x="4191000" y="5029200"/>
            <a:ext cx="4305300" cy="2107489"/>
          </a:xfrm>
          <a:prstGeom prst="rect">
            <a:avLst/>
          </a:prstGeom>
        </p:spPr>
      </p:pic>
    </p:spTree>
    <p:extLst>
      <p:ext uri="{BB962C8B-B14F-4D97-AF65-F5344CB8AC3E}">
        <p14:creationId xmlns:p14="http://schemas.microsoft.com/office/powerpoint/2010/main" val="805063216"/>
      </p:ext>
    </p:extLst>
  </p:cSld>
  <p:clrMapOvr>
    <a:masterClrMapping/>
  </p:clrMapOvr>
  <p:transition xmlns:p14="http://schemas.microsoft.com/office/powerpoint/2010/main">
    <p:checke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about BTB</a:t>
            </a:r>
            <a:endParaRPr lang="en-US" dirty="0"/>
          </a:p>
        </p:txBody>
      </p:sp>
      <p:sp>
        <p:nvSpPr>
          <p:cNvPr id="3" name="Content Placeholder 2"/>
          <p:cNvSpPr>
            <a:spLocks noGrp="1"/>
          </p:cNvSpPr>
          <p:nvPr>
            <p:ph sz="half" idx="1"/>
          </p:nvPr>
        </p:nvSpPr>
        <p:spPr/>
        <p:txBody>
          <a:bodyPr/>
          <a:lstStyle/>
          <a:p>
            <a:pPr marL="0" indent="0">
              <a:buNone/>
            </a:pPr>
            <a:r>
              <a:rPr lang="en-US" dirty="0" smtClean="0"/>
              <a:t>What does BTB tell us about the materials dissolved in the water?</a:t>
            </a:r>
          </a:p>
        </p:txBody>
      </p:sp>
      <p:pic>
        <p:nvPicPr>
          <p:cNvPr id="5" name="Content Placeholder 4"/>
          <p:cNvPicPr>
            <a:picLocks noGrp="1" noChangeAspect="1"/>
          </p:cNvPicPr>
          <p:nvPr>
            <p:ph sz="half" idx="2"/>
          </p:nvPr>
        </p:nvPicPr>
        <p:blipFill>
          <a:blip r:embed="rId2"/>
          <a:srcRect l="-26354" r="-26354"/>
          <a:stretch>
            <a:fillRect/>
          </a:stretch>
        </p:blipFill>
        <p:spPr>
          <a:prstGeom prst="rect">
            <a:avLst/>
          </a:prstGeom>
        </p:spPr>
      </p:pic>
    </p:spTree>
    <p:extLst>
      <p:ext uri="{BB962C8B-B14F-4D97-AF65-F5344CB8AC3E}">
        <p14:creationId xmlns:p14="http://schemas.microsoft.com/office/powerpoint/2010/main" val="2050952975"/>
      </p:ext>
    </p:extLst>
  </p:cSld>
  <p:clrMapOvr>
    <a:masterClrMapping/>
  </p:clrMapOvr>
  <p:transition xmlns:p14="http://schemas.microsoft.com/office/powerpoint/2010/main">
    <p:checke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BTB Colors</a:t>
            </a:r>
            <a:endParaRPr lang="en-US" dirty="0"/>
          </a:p>
        </p:txBody>
      </p:sp>
      <p:pic>
        <p:nvPicPr>
          <p:cNvPr id="4" name="Content Placeholder 3" descr="BTB Spectrum 004.JPG"/>
          <p:cNvPicPr>
            <a:picLocks noGrp="1" noChangeAspect="1"/>
          </p:cNvPicPr>
          <p:nvPr>
            <p:ph idx="1"/>
          </p:nvPr>
        </p:nvPicPr>
        <p:blipFill>
          <a:blip r:embed="rId2"/>
          <a:stretch>
            <a:fillRect/>
          </a:stretch>
        </p:blipFill>
        <p:spPr>
          <a:xfrm>
            <a:off x="1554691" y="1600200"/>
            <a:ext cx="6034617" cy="4525963"/>
          </a:xfrm>
        </p:spPr>
      </p:pic>
    </p:spTree>
    <p:extLst>
      <p:ext uri="{BB962C8B-B14F-4D97-AF65-F5344CB8AC3E}">
        <p14:creationId xmlns:p14="http://schemas.microsoft.com/office/powerpoint/2010/main" val="344970553"/>
      </p:ext>
    </p:extLst>
  </p:cSld>
  <p:clrMapOvr>
    <a:masterClrMapping/>
  </p:clrMapOvr>
  <p:transition xmlns:p14="http://schemas.microsoft.com/office/powerpoint/2010/main">
    <p:checke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3347</TotalTime>
  <Words>2919</Words>
  <Application>Microsoft Macintosh PowerPoint</Application>
  <PresentationFormat>On-screen Show (4:3)</PresentationFormat>
  <Paragraphs>386</Paragraphs>
  <Slides>52</Slides>
  <Notes>27</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Activity 1:  Investigating Plants in the Light</vt:lpstr>
      <vt:lpstr>What happens when plants gain mass?</vt:lpstr>
      <vt:lpstr>Three Questions Poster</vt:lpstr>
      <vt:lpstr>Plants in the Light Investigation</vt:lpstr>
      <vt:lpstr>The Molecules in Water</vt:lpstr>
      <vt:lpstr>Dissolved Minerals in Water</vt:lpstr>
      <vt:lpstr>Dissolved Gases in Water</vt:lpstr>
      <vt:lpstr>Question about BTB</vt:lpstr>
      <vt:lpstr>Possible BTB Colors</vt:lpstr>
      <vt:lpstr>Record your observations of color change here. </vt:lpstr>
      <vt:lpstr>Explaining your Results</vt:lpstr>
      <vt:lpstr>PowerPoint Presentation</vt:lpstr>
      <vt:lpstr>What new ideas do you have about what happens when plants gain mass?</vt:lpstr>
      <vt:lpstr>Activity 2:  Modeling Photosynthesis</vt:lpstr>
      <vt:lpstr>PowerPoint Presentation</vt:lpstr>
      <vt:lpstr>PowerPoint Presentation</vt:lpstr>
      <vt:lpstr>PowerPoint Presentation</vt:lpstr>
      <vt:lpstr>PowerPoint Presentation</vt:lpstr>
      <vt:lpstr>What is Photosynthesis?</vt:lpstr>
      <vt:lpstr>PowerPoint Presentation</vt:lpstr>
      <vt:lpstr>Photosynthesis happens when light energy from the sun, carbon dioxide, and water are used to make sugar and oxygen.  (the sugar is then used to build the plant’s mass; the O2 is released as waste)</vt:lpstr>
      <vt:lpstr>PowerPoint Presentation</vt:lpstr>
      <vt:lpstr>PowerPoint Presentation</vt:lpstr>
      <vt:lpstr>Rules of Molecular Bonding Reminder:  </vt:lpstr>
      <vt:lpstr>PowerPoint Presentation</vt:lpstr>
      <vt:lpstr>PowerPoint Presentation</vt:lpstr>
      <vt:lpstr>Molecular Models Poster for Photosynthesis Start by making the molecules and energy units of the reactants and putting them on the reactants side, then rearrange the atoms and energy units to show the products.</vt:lpstr>
      <vt:lpstr>Molecular Models Poster for Photosynthesis Start by making the molecules and energy units of the reactants and putting them on the reactants side, then rearrange the atoms and energy units to show the products.</vt:lpstr>
      <vt:lpstr>Writing a Chemical Equation</vt:lpstr>
      <vt:lpstr>Chemical Equation for Photosynthesis</vt:lpstr>
      <vt:lpstr>PowerPoint Presentation</vt:lpstr>
      <vt:lpstr>How can we answer the Carbon Question and the Energy Questions now?</vt:lpstr>
      <vt:lpstr>The Carbon and Energy Questions</vt:lpstr>
      <vt:lpstr>What new ideas do you have about what happens when plants gain mass?</vt:lpstr>
      <vt:lpstr>Activity 3:  Zooming into Plants</vt:lpstr>
      <vt:lpstr>Large Scale: Farm field</vt:lpstr>
      <vt:lpstr>Macroscopic Scale: Pea Plant</vt:lpstr>
      <vt:lpstr>Macroscopic Scale: Seeds</vt:lpstr>
      <vt:lpstr>Microscopic Scale: Plant Cells</vt:lpstr>
      <vt:lpstr>Atomic-molecular Scale: Glucose &amp; Starch Molecules</vt:lpstr>
      <vt:lpstr>What atoms are found in a starch molecule?</vt:lpstr>
      <vt:lpstr>What bonds are found in a starch molecule?</vt:lpstr>
      <vt:lpstr>What are plants made of?CARBOHYDRATES</vt:lpstr>
      <vt:lpstr>An Example of a Plant Root: Carrots</vt:lpstr>
      <vt:lpstr>What are plants made of? FATS</vt:lpstr>
      <vt:lpstr>What are plants made of? PROTEIN</vt:lpstr>
      <vt:lpstr>Reading Nutrition Labels: Carrots</vt:lpstr>
      <vt:lpstr>Reading Nutrition Labels: Carrots</vt:lpstr>
      <vt:lpstr>Comparing plant molecules</vt:lpstr>
      <vt:lpstr>Chemical Energy in a Plant Root: Carrots</vt:lpstr>
      <vt:lpstr>Plant Growth: The Carbon and Energy Questions</vt:lpstr>
      <vt:lpstr>Plant Growth: The Carbon and Energy 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zhanli</dc:creator>
  <cp:lastModifiedBy>Jenny Dauer</cp:lastModifiedBy>
  <cp:revision>668</cp:revision>
  <dcterms:created xsi:type="dcterms:W3CDTF">2006-08-16T00:00:00Z</dcterms:created>
  <dcterms:modified xsi:type="dcterms:W3CDTF">2013-02-15T22:00:14Z</dcterms:modified>
</cp:coreProperties>
</file>